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57" r:id="rId6"/>
    <p:sldId id="256" r:id="rId7"/>
    <p:sldId id="258" r:id="rId8"/>
    <p:sldId id="267" r:id="rId9"/>
    <p:sldId id="265" r:id="rId10"/>
    <p:sldId id="263" r:id="rId11"/>
    <p:sldId id="259" r:id="rId12"/>
    <p:sldId id="260" r:id="rId13"/>
    <p:sldId id="268" r:id="rId14"/>
    <p:sldId id="261" r:id="rId15"/>
    <p:sldId id="262" r:id="rId16"/>
    <p:sldId id="264" r:id="rId17"/>
    <p:sldId id="270" r:id="rId18"/>
    <p:sldId id="266" r:id="rId19"/>
    <p:sldId id="269" r:id="rId20"/>
    <p:sldId id="271" r:id="rId21"/>
    <p:sldId id="272" r:id="rId22"/>
    <p:sldId id="274" r:id="rId23"/>
    <p:sldId id="275" r:id="rId24"/>
    <p:sldId id="273" r:id="rId25"/>
    <p:sldId id="276" r:id="rId26"/>
    <p:sldId id="277" r:id="rId27"/>
    <p:sldId id="281" r:id="rId28"/>
    <p:sldId id="283" r:id="rId29"/>
    <p:sldId id="278" r:id="rId30"/>
    <p:sldId id="279" r:id="rId31"/>
    <p:sldId id="280" r:id="rId32"/>
    <p:sldId id="284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8" autoAdjust="0"/>
    <p:restoredTop sz="94660"/>
  </p:normalViewPr>
  <p:slideViewPr>
    <p:cSldViewPr>
      <p:cViewPr varScale="1">
        <p:scale>
          <a:sx n="104" d="100"/>
          <a:sy n="104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0BC2-081F-4705-BD55-91700557C88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CACAF-73B6-4003-BBA7-EA09D2BA7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Voltage Question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why am I reading less then 5 volts on the output I/O pin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v-c 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332037"/>
            <a:ext cx="7375338" cy="4525963"/>
          </a:xfrm>
        </p:spPr>
      </p:pic>
      <p:sp>
        <p:nvSpPr>
          <p:cNvPr id="7" name="TextBox 6"/>
          <p:cNvSpPr txBox="1"/>
          <p:nvPr/>
        </p:nvSpPr>
        <p:spPr>
          <a:xfrm>
            <a:off x="1600200" y="1676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Atmega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328P Data sheet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219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?  ?  ?  ?  ?  ?  ?  ?  ?  ?  ? ?  ?  ?  ?  ? ?  ?  ?  ?  ?  ?  ?  ?  ?  ?  ?  ?  ?  ?  ?  ?  ? ?  ?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Block Diagram</a:t>
            </a:r>
            <a:endParaRPr lang="en-US" dirty="0"/>
          </a:p>
        </p:txBody>
      </p:sp>
      <p:pic>
        <p:nvPicPr>
          <p:cNvPr id="4" name="Content Placeholder 3" descr="lcd-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58" y="1524000"/>
            <a:ext cx="9103442" cy="547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Liquid Crystal Displays Characters  </a:t>
            </a:r>
            <a:endParaRPr lang="en-US" dirty="0"/>
          </a:p>
        </p:txBody>
      </p:sp>
      <p:pic>
        <p:nvPicPr>
          <p:cNvPr id="4" name="Content Placeholder 3" descr="lcd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6248400" cy="2860713"/>
          </a:xfrm>
        </p:spPr>
      </p:pic>
      <p:pic>
        <p:nvPicPr>
          <p:cNvPr id="5" name="Picture 4" descr="lcd-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18655"/>
            <a:ext cx="2133600" cy="28066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2362200"/>
            <a:ext cx="457200" cy="838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4038600"/>
            <a:ext cx="2362200" cy="2667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cd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876800"/>
            <a:ext cx="4819650" cy="16478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05400" y="1752600"/>
            <a:ext cx="1676400" cy="762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00400" y="4648200"/>
            <a:ext cx="5410200" cy="20574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403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by 7  or  5 by 8 pixels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Crystal Displays Pixels </a:t>
            </a:r>
            <a:endParaRPr lang="en-US" dirty="0"/>
          </a:p>
        </p:txBody>
      </p:sp>
      <p:pic>
        <p:nvPicPr>
          <p:cNvPr id="8" name="Content Placeholder 7" descr="lcd-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291616" cy="5105400"/>
          </a:xfrm>
        </p:spPr>
      </p:pic>
      <p:sp>
        <p:nvSpPr>
          <p:cNvPr id="9" name="TextBox 8"/>
          <p:cNvSpPr txBox="1"/>
          <p:nvPr/>
        </p:nvSpPr>
        <p:spPr>
          <a:xfrm>
            <a:off x="5562600" y="160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 7 is MSB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1524000"/>
            <a:ext cx="25146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" y="2438400"/>
            <a:ext cx="990600" cy="990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10800000">
            <a:off x="4724400" y="1981200"/>
            <a:ext cx="762000" cy="8382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Viewing Angle of LCDs</a:t>
            </a:r>
            <a:endParaRPr lang="en-US" dirty="0"/>
          </a:p>
        </p:txBody>
      </p:sp>
      <p:pic>
        <p:nvPicPr>
          <p:cNvPr id="4" name="Content Placeholder 3" descr="lcd-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705600" cy="3765263"/>
          </a:xfrm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Typical +/- 30 degrees,     General Liquid Crystal Displays have a limited </a:t>
            </a:r>
            <a:r>
              <a:rPr lang="en-US" sz="2400" b="1" dirty="0" smtClean="0"/>
              <a:t>viewing angle</a:t>
            </a:r>
            <a:r>
              <a:rPr lang="en-US" sz="2400" dirty="0" smtClean="0"/>
              <a:t>. They lose contrast and become hard to read at some </a:t>
            </a:r>
            <a:r>
              <a:rPr lang="en-US" sz="2400" b="1" dirty="0" smtClean="0"/>
              <a:t>viewing</a:t>
            </a:r>
            <a:r>
              <a:rPr lang="en-US" sz="2400" dirty="0" smtClean="0"/>
              <a:t> </a:t>
            </a:r>
            <a:r>
              <a:rPr lang="en-US" sz="2400" b="1" dirty="0" smtClean="0"/>
              <a:t>angles</a:t>
            </a:r>
            <a:r>
              <a:rPr lang="en-US" sz="2400" dirty="0" smtClean="0"/>
              <a:t>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Displays come in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7030A0"/>
                </a:solidFill>
              </a:rPr>
              <a:t>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b="1" dirty="0" smtClean="0"/>
              <a:t>s</a:t>
            </a:r>
            <a:r>
              <a:rPr lang="en-US" dirty="0" smtClean="0"/>
              <a:t> and with or without back-lighting</a:t>
            </a:r>
            <a:endParaRPr lang="en-US" dirty="0"/>
          </a:p>
        </p:txBody>
      </p:sp>
      <p:pic>
        <p:nvPicPr>
          <p:cNvPr id="4" name="Content Placeholder 3" descr="lcd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69606"/>
            <a:ext cx="7543800" cy="5310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352800" cy="4602162"/>
          </a:xfrm>
        </p:spPr>
        <p:txBody>
          <a:bodyPr/>
          <a:lstStyle/>
          <a:p>
            <a:r>
              <a:rPr lang="en-US" dirty="0" smtClean="0"/>
              <a:t>LCD Pin Configuration  </a:t>
            </a:r>
            <a:r>
              <a:rPr lang="en-US" sz="2400" dirty="0" smtClean="0"/>
              <a:t>16 X 2 display</a:t>
            </a:r>
            <a:endParaRPr lang="en-US" sz="2400" dirty="0"/>
          </a:p>
        </p:txBody>
      </p:sp>
      <p:pic>
        <p:nvPicPr>
          <p:cNvPr id="4" name="Content Placeholder 3" descr="lcd-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79853" y="748579"/>
            <a:ext cx="6884126" cy="5386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back-light schematic  </a:t>
            </a:r>
            <a:r>
              <a:rPr lang="en-US" sz="2400" dirty="0" smtClean="0"/>
              <a:t>16 X 2 display</a:t>
            </a:r>
            <a:endParaRPr lang="en-US" dirty="0"/>
          </a:p>
        </p:txBody>
      </p:sp>
      <p:pic>
        <p:nvPicPr>
          <p:cNvPr id="4" name="Content Placeholder 3" descr="lcd-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822" y="1715942"/>
            <a:ext cx="7789377" cy="4303858"/>
          </a:xfrm>
        </p:spPr>
      </p:pic>
      <p:sp>
        <p:nvSpPr>
          <p:cNvPr id="5" name="Rounded Rectangle 4"/>
          <p:cNvSpPr/>
          <p:nvPr/>
        </p:nvSpPr>
        <p:spPr>
          <a:xfrm>
            <a:off x="1143000" y="2133600"/>
            <a:ext cx="1066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38600" y="2209800"/>
            <a:ext cx="2209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2438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K pot.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32766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Connecting to </a:t>
            </a:r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Hitachi-compatible LCDs can be controlled in two modes: </a:t>
            </a:r>
            <a:r>
              <a:rPr lang="en-US" sz="2800" b="1" dirty="0" smtClean="0"/>
              <a:t>4-bit</a:t>
            </a:r>
            <a:r>
              <a:rPr lang="en-US" sz="2800" dirty="0" smtClean="0"/>
              <a:t> or 8-bit. The 4-bit mode requires seven I/O pins from the </a:t>
            </a:r>
            <a:r>
              <a:rPr lang="en-US" sz="2800" dirty="0" err="1" smtClean="0"/>
              <a:t>Arduino</a:t>
            </a:r>
            <a:r>
              <a:rPr lang="en-US" sz="2800" dirty="0" smtClean="0"/>
              <a:t>, while the 8-bit mode requires 11 pins.</a:t>
            </a:r>
            <a:r>
              <a:rPr lang="en-US" sz="2800" i="1" dirty="0" smtClean="0"/>
              <a:t> For displaying text on the screen, you can do most everything in 4-bit mode.</a:t>
            </a:r>
          </a:p>
          <a:p>
            <a:r>
              <a:rPr lang="en-US" sz="2600" dirty="0" smtClean="0"/>
              <a:t>To wire your LCD screen to your </a:t>
            </a:r>
            <a:r>
              <a:rPr lang="en-US" sz="2600" dirty="0" err="1" smtClean="0"/>
              <a:t>Arduino</a:t>
            </a:r>
            <a:r>
              <a:rPr lang="en-US" sz="2600" dirty="0" smtClean="0"/>
              <a:t>, connect the following pins: </a:t>
            </a:r>
          </a:p>
          <a:p>
            <a:pPr>
              <a:buNone/>
            </a:pPr>
            <a:r>
              <a:rPr lang="en-US" sz="2600" dirty="0" smtClean="0"/>
              <a:t>	LCD RS pin to digital pin 12 </a:t>
            </a:r>
          </a:p>
          <a:p>
            <a:pPr>
              <a:buNone/>
            </a:pPr>
            <a:r>
              <a:rPr lang="en-US" sz="2600" dirty="0" smtClean="0"/>
              <a:t>	LCD Enable pin to digital pin 11 </a:t>
            </a:r>
          </a:p>
          <a:p>
            <a:pPr>
              <a:buNone/>
            </a:pPr>
            <a:r>
              <a:rPr lang="en-US" sz="2600" dirty="0" smtClean="0"/>
              <a:t>	LCD D4 pin to digital pin 5 </a:t>
            </a:r>
          </a:p>
          <a:p>
            <a:pPr>
              <a:buNone/>
            </a:pPr>
            <a:r>
              <a:rPr lang="en-US" sz="2600" dirty="0" smtClean="0"/>
              <a:t>	LCD D5 pin to digital pin 4 </a:t>
            </a:r>
          </a:p>
          <a:p>
            <a:pPr>
              <a:buNone/>
            </a:pPr>
            <a:r>
              <a:rPr lang="en-US" sz="2600" dirty="0" smtClean="0"/>
              <a:t>	LCD D6 pin to digital pin 3 </a:t>
            </a:r>
          </a:p>
          <a:p>
            <a:pPr>
              <a:buNone/>
            </a:pPr>
            <a:r>
              <a:rPr lang="en-US" sz="2600" dirty="0" smtClean="0"/>
              <a:t>	LCD D7 pin to digital pin 2 </a:t>
            </a:r>
          </a:p>
          <a:p>
            <a:r>
              <a:rPr lang="en-US" sz="2600" dirty="0" smtClean="0"/>
              <a:t>Additionally, wire a 10K pot to +5V and GND, with it's wiper (output) to LCD screens VO pin (pin3).</a:t>
            </a:r>
          </a:p>
          <a:p>
            <a:endParaRPr lang="en-US" sz="2800" i="1" dirty="0" smtClean="0"/>
          </a:p>
          <a:p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Connecting to </a:t>
            </a:r>
            <a:r>
              <a:rPr lang="en-US" dirty="0" err="1" smtClean="0"/>
              <a:t>Arduino</a:t>
            </a:r>
            <a:endParaRPr lang="en-US" dirty="0"/>
          </a:p>
        </p:txBody>
      </p:sp>
      <p:pic>
        <p:nvPicPr>
          <p:cNvPr id="7" name="Content Placeholder 6" descr="lcd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59022"/>
            <a:ext cx="81534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dirty="0" smtClean="0"/>
              <a:t>Connecting to </a:t>
            </a:r>
            <a:r>
              <a:rPr lang="en-US" dirty="0" err="1" smtClean="0"/>
              <a:t>Arduino</a:t>
            </a:r>
            <a:endParaRPr lang="en-US" dirty="0"/>
          </a:p>
        </p:txBody>
      </p:sp>
      <p:pic>
        <p:nvPicPr>
          <p:cNvPr id="6" name="Content Placeholder 5" descr="lcd-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2333"/>
            <a:ext cx="9144000" cy="5520479"/>
          </a:xfrm>
        </p:spPr>
      </p:pic>
      <p:sp>
        <p:nvSpPr>
          <p:cNvPr id="7" name="TextBox 6"/>
          <p:cNvSpPr txBox="1"/>
          <p:nvPr/>
        </p:nvSpPr>
        <p:spPr>
          <a:xfrm>
            <a:off x="5257800" y="5257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 Bit Data Mode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10200"/>
            <a:ext cx="2286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Contrast adjust control  </a:t>
            </a:r>
            <a:r>
              <a:rPr lang="en-US" dirty="0" smtClean="0"/>
              <a:t>10K ohms pot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76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Wire pin 15 to +5 v with 220 ohms resistor in series,</a:t>
            </a:r>
          </a:p>
          <a:p>
            <a:r>
              <a:rPr lang="en-US" sz="2000" dirty="0" smtClean="0"/>
              <a:t> pin 16 to gnd.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34200" y="1447800"/>
            <a:ext cx="5334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Atmel I/O circuit schematic</a:t>
            </a:r>
            <a:endParaRPr lang="en-US" dirty="0"/>
          </a:p>
        </p:txBody>
      </p:sp>
      <p:pic>
        <p:nvPicPr>
          <p:cNvPr id="4" name="Content Placeholder 3" descr="v-c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1" y="1336854"/>
            <a:ext cx="6837674" cy="5521146"/>
          </a:xfrm>
        </p:spPr>
      </p:pic>
      <p:sp>
        <p:nvSpPr>
          <p:cNvPr id="5" name="Rounded Rectangle 4"/>
          <p:cNvSpPr/>
          <p:nvPr/>
        </p:nvSpPr>
        <p:spPr>
          <a:xfrm>
            <a:off x="2057400" y="2819400"/>
            <a:ext cx="3810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Voltage source resistor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143000" y="2819400"/>
            <a:ext cx="838200" cy="838200"/>
          </a:xfrm>
          <a:prstGeom prst="rightBrace">
            <a:avLst>
              <a:gd name="adj1" fmla="val 8333"/>
              <a:gd name="adj2" fmla="val 489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+ 5 volts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FET switch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17526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00200" y="2209800"/>
            <a:ext cx="609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472440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I/O pin</a:t>
            </a:r>
          </a:p>
          <a:p>
            <a:r>
              <a:rPr lang="en-US" dirty="0" smtClean="0"/>
              <a:t>pulled up mode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95400" y="4114800"/>
            <a:ext cx="304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 Sketch “</a:t>
            </a:r>
            <a:r>
              <a:rPr lang="en-US" b="1" dirty="0" smtClean="0"/>
              <a:t>Hello, SVECW</a:t>
            </a:r>
            <a:r>
              <a:rPr lang="en-US" dirty="0" smtClean="0"/>
              <a:t>”</a:t>
            </a:r>
            <a:r>
              <a:rPr lang="en-US" b="1" dirty="0" smtClean="0"/>
              <a:t> </a:t>
            </a:r>
            <a:r>
              <a:rPr lang="en-US" sz="2000" dirty="0" smtClean="0"/>
              <a:t>+second count p.1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 </a:t>
            </a:r>
            <a:r>
              <a:rPr lang="en-US" sz="2800" dirty="0" smtClean="0">
                <a:solidFill>
                  <a:srgbClr val="FF0000"/>
                </a:solidFill>
              </a:rPr>
              <a:t>* LCD RS pin to digital pin 12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LCD Enable pin to digital pin 11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LCD D4 pin to digital pin 5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LCD D5 pin to digital pin 4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LCD D6 pin to digital pin 3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LCD D7 pin to digital pin 2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LCD R/W pin to ground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10K resistor: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ends to +5V and ground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 wiper to LCD VO pin (pin 3)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 */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/>
            </a:r>
            <a:br>
              <a:rPr lang="en-US" sz="1050" dirty="0" smtClean="0"/>
            </a:br>
            <a:endParaRPr lang="en-US" sz="10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Sketch “</a:t>
            </a:r>
            <a:r>
              <a:rPr lang="en-US" b="1" dirty="0" smtClean="0"/>
              <a:t>Hello, SVECW</a:t>
            </a:r>
            <a:r>
              <a:rPr lang="en-US" dirty="0" smtClean="0"/>
              <a:t>”</a:t>
            </a:r>
            <a:r>
              <a:rPr lang="en-US" b="1" dirty="0" smtClean="0"/>
              <a:t> </a:t>
            </a:r>
            <a:r>
              <a:rPr lang="en-US" sz="2000" dirty="0" smtClean="0"/>
              <a:t>+second count p.2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// include the library code: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#include &lt;</a:t>
            </a:r>
            <a:r>
              <a:rPr lang="en-US" dirty="0" err="1" smtClean="0"/>
              <a:t>LiquidCrystal.h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// initialize the library with the numbers of the interface pins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LiquidCrystal</a:t>
            </a:r>
            <a:r>
              <a:rPr lang="en-US" dirty="0" smtClean="0"/>
              <a:t> </a:t>
            </a:r>
            <a:r>
              <a:rPr lang="en-US" dirty="0" err="1" smtClean="0"/>
              <a:t>lcd</a:t>
            </a:r>
            <a:r>
              <a:rPr lang="en-US" dirty="0" smtClean="0"/>
              <a:t>(12, 11, 5, 4, 3, 2);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void setup() {</a:t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 // set up the LCD's number of columns and rows: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lcd.begin</a:t>
            </a:r>
            <a:r>
              <a:rPr lang="en-US" dirty="0" smtClean="0"/>
              <a:t>(16, 2);</a:t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 // Print a message to the LCD.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lcd.print</a:t>
            </a:r>
            <a:r>
              <a:rPr lang="en-US" dirty="0" smtClean="0"/>
              <a:t>(“Hello, SVECW");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void loop() {</a:t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smtClean="0">
                <a:solidFill>
                  <a:srgbClr val="FF0000"/>
                </a:solidFill>
              </a:rPr>
              <a:t>// set the cursor to column 0, line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 // (note: line 1 is the second row, since counting begins with 0):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lcd.setCursor</a:t>
            </a:r>
            <a:r>
              <a:rPr lang="en-US" dirty="0" smtClean="0"/>
              <a:t>(0, 1);</a:t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 // print the number of seconds since reset: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lcd.print</a:t>
            </a:r>
            <a:r>
              <a:rPr lang="en-US" dirty="0" smtClean="0"/>
              <a:t>(</a:t>
            </a:r>
            <a:r>
              <a:rPr lang="en-US" dirty="0" err="1" smtClean="0"/>
              <a:t>millis</a:t>
            </a:r>
            <a:r>
              <a:rPr lang="en-US" dirty="0" smtClean="0"/>
              <a:t>()/1000);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References </a:t>
            </a:r>
            <a:r>
              <a:rPr lang="en-US" dirty="0" err="1" smtClean="0"/>
              <a:t>LiquidCrystal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/>
          <a:lstStyle/>
          <a:p>
            <a:r>
              <a:rPr lang="en-US" b="1" dirty="0" smtClean="0"/>
              <a:t>#include &lt;</a:t>
            </a:r>
            <a:r>
              <a:rPr lang="en-US" b="1" dirty="0" err="1" smtClean="0"/>
              <a:t>LiquidCrystal.h</a:t>
            </a:r>
            <a:r>
              <a:rPr lang="en-US" b="1" dirty="0" smtClean="0"/>
              <a:t>&gt; </a:t>
            </a:r>
            <a:r>
              <a:rPr lang="en-US" sz="2000" b="1" dirty="0" smtClean="0"/>
              <a:t>#include</a:t>
            </a:r>
            <a:r>
              <a:rPr lang="en-US" sz="2000" dirty="0" smtClean="0"/>
              <a:t> is used to include </a:t>
            </a:r>
            <a:r>
              <a:rPr lang="en-US" sz="2000" dirty="0" smtClean="0">
                <a:solidFill>
                  <a:srgbClr val="FF0000"/>
                </a:solidFill>
              </a:rPr>
              <a:t>outside libraries </a:t>
            </a:r>
            <a:r>
              <a:rPr lang="en-US" sz="2000" dirty="0" smtClean="0"/>
              <a:t>in your sketch.   </a:t>
            </a:r>
            <a:r>
              <a:rPr lang="en-US" sz="2000" b="1" dirty="0" smtClean="0"/>
              <a:t>&lt;</a:t>
            </a:r>
            <a:r>
              <a:rPr lang="en-US" sz="2000" b="1" dirty="0" err="1" smtClean="0"/>
              <a:t>LiquidCrystal.h</a:t>
            </a:r>
            <a:r>
              <a:rPr lang="en-US" sz="2000" dirty="0" smtClean="0"/>
              <a:t>&gt; is the library based on the Hitachi HD44780</a:t>
            </a:r>
          </a:p>
          <a:p>
            <a:r>
              <a:rPr lang="en-US" b="1" dirty="0" err="1" smtClean="0"/>
              <a:t>LiquidCrystal</a:t>
            </a:r>
            <a:r>
              <a:rPr lang="en-US" b="1" dirty="0" smtClean="0"/>
              <a:t> </a:t>
            </a:r>
            <a:r>
              <a:rPr lang="en-US" b="1" dirty="0" err="1" smtClean="0"/>
              <a:t>lcd</a:t>
            </a:r>
            <a:r>
              <a:rPr lang="en-US" b="1" dirty="0" smtClean="0"/>
              <a:t>(12, 11, 5, 4, 3, 2);</a:t>
            </a:r>
          </a:p>
          <a:p>
            <a:pPr>
              <a:buNone/>
            </a:pPr>
            <a:r>
              <a:rPr lang="en-US" b="1" dirty="0" smtClean="0"/>
              <a:t>	 </a:t>
            </a:r>
            <a:r>
              <a:rPr lang="fr-FR" sz="2800" dirty="0" err="1" smtClean="0"/>
              <a:t>LiquidCrystal</a:t>
            </a:r>
            <a:r>
              <a:rPr lang="fr-FR" sz="2800" dirty="0" smtClean="0"/>
              <a:t>(</a:t>
            </a:r>
            <a:r>
              <a:rPr lang="fr-FR" sz="2800" dirty="0" err="1" smtClean="0"/>
              <a:t>rs</a:t>
            </a:r>
            <a:r>
              <a:rPr lang="fr-FR" sz="2800" dirty="0" smtClean="0"/>
              <a:t>, </a:t>
            </a:r>
            <a:r>
              <a:rPr lang="fr-FR" sz="2800" dirty="0" err="1" smtClean="0"/>
              <a:t>enable</a:t>
            </a:r>
            <a:r>
              <a:rPr lang="fr-FR" sz="2800" dirty="0" smtClean="0"/>
              <a:t>, d4, d5, d6, d7)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sz="2000" b="1" dirty="0" err="1" smtClean="0"/>
              <a:t>rs</a:t>
            </a:r>
            <a:r>
              <a:rPr lang="en-US" sz="2000" dirty="0" smtClean="0"/>
              <a:t>: the number of the </a:t>
            </a:r>
            <a:r>
              <a:rPr lang="en-US" sz="2000" dirty="0" err="1" smtClean="0"/>
              <a:t>Ard</a:t>
            </a:r>
            <a:r>
              <a:rPr lang="en-US" sz="2000" b="1" dirty="0" err="1" smtClean="0"/>
              <a:t>u</a:t>
            </a:r>
            <a:r>
              <a:rPr lang="en-US" sz="2000" dirty="0" err="1" smtClean="0"/>
              <a:t>i</a:t>
            </a:r>
            <a:r>
              <a:rPr lang="en-US" sz="2000" b="1" dirty="0" err="1" smtClean="0"/>
              <a:t>no</a:t>
            </a:r>
            <a:r>
              <a:rPr lang="en-US" sz="2000" dirty="0" smtClean="0"/>
              <a:t> pin that is connected to the RS pin on the LCD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enable</a:t>
            </a:r>
            <a:r>
              <a:rPr lang="en-US" sz="2000" dirty="0" smtClean="0"/>
              <a:t>: the number of the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 pin that is connected to the enable pin on the LCD</a:t>
            </a:r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000" b="1" dirty="0" smtClean="0"/>
              <a:t>d0, d1, d2, d3, d4, d5, d6, d7</a:t>
            </a:r>
            <a:r>
              <a:rPr lang="en-US" sz="2000" dirty="0" smtClean="0"/>
              <a:t>: the numbers of the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 pins that are connected to the corresponding data pins on the LCD.</a:t>
            </a:r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en-US" sz="2000" dirty="0" smtClean="0">
                <a:solidFill>
                  <a:srgbClr val="FF0000"/>
                </a:solidFill>
              </a:rPr>
              <a:t>d0, d1, d2, and d3 are optional;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 </a:t>
            </a:r>
            <a:r>
              <a:rPr lang="en-US" sz="2000" dirty="0" smtClean="0"/>
              <a:t>if omitted, the LCD will be controlled using only the four data lines</a:t>
            </a:r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en-US" sz="2000" b="1" dirty="0" smtClean="0"/>
              <a:t>d4, d5, d6, d7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71800" y="2514600"/>
            <a:ext cx="685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33800" y="25146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2514600"/>
            <a:ext cx="304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29200" y="2438400"/>
            <a:ext cx="2286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2514600"/>
            <a:ext cx="152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019800" y="2514600"/>
            <a:ext cx="76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</a:t>
            </a:r>
            <a:r>
              <a:rPr lang="en-US" dirty="0" err="1" smtClean="0"/>
              <a:t>LiquidCrystal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begin() </a:t>
            </a:r>
            <a:r>
              <a:rPr lang="en-US" sz="2400" dirty="0" smtClean="0"/>
              <a:t>Initializes the interface to the LCD screen, and specifies the dimensions (width and height) of the display. begin() needs to be called before any other LCD library commands</a:t>
            </a:r>
          </a:p>
          <a:p>
            <a:r>
              <a:rPr lang="en-US" sz="2400" i="1" dirty="0" err="1" smtClean="0"/>
              <a:t>lcd</a:t>
            </a:r>
            <a:r>
              <a:rPr lang="en-US" sz="2400" dirty="0" err="1" smtClean="0"/>
              <a:t>.begin</a:t>
            </a:r>
            <a:r>
              <a:rPr lang="en-US" sz="2400" dirty="0" smtClean="0"/>
              <a:t>(cols, rows);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b="1" dirty="0" err="1" smtClean="0"/>
              <a:t>lcd</a:t>
            </a:r>
            <a:r>
              <a:rPr lang="en-US" sz="2400" dirty="0" smtClean="0"/>
              <a:t>: a variable of type </a:t>
            </a:r>
            <a:r>
              <a:rPr lang="en-US" sz="2400" dirty="0" err="1" smtClean="0"/>
              <a:t>LiquidCrystal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b="1" dirty="0" smtClean="0"/>
              <a:t>cols</a:t>
            </a:r>
            <a:r>
              <a:rPr lang="en-US" sz="2400" dirty="0" smtClean="0"/>
              <a:t>: the number of columns that the display has 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b="1" dirty="0" smtClean="0"/>
              <a:t>rows</a:t>
            </a:r>
            <a:r>
              <a:rPr lang="en-US" sz="2400" dirty="0" smtClean="0"/>
              <a:t>: the number of rows that the display has</a:t>
            </a:r>
          </a:p>
          <a:p>
            <a:r>
              <a:rPr lang="en-US" sz="2400" b="1" dirty="0" err="1" smtClean="0"/>
              <a:t>lcd.begin</a:t>
            </a:r>
            <a:r>
              <a:rPr lang="en-US" sz="2400" b="1" dirty="0" smtClean="0"/>
              <a:t>(16, 2);</a:t>
            </a:r>
          </a:p>
          <a:p>
            <a:pPr>
              <a:buNone/>
            </a:pPr>
            <a:r>
              <a:rPr lang="en-US" sz="2400" b="1" dirty="0" smtClean="0"/>
              <a:t>		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# of </a:t>
            </a:r>
            <a:r>
              <a:rPr lang="en-US" sz="2400" b="1" dirty="0" smtClean="0"/>
              <a:t>columns </a:t>
            </a:r>
            <a:r>
              <a:rPr lang="en-US" sz="2400" dirty="0" smtClean="0"/>
              <a:t>, # of </a:t>
            </a:r>
            <a:r>
              <a:rPr lang="en-US" sz="2400" b="1" dirty="0" smtClean="0"/>
              <a:t>rows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4800600"/>
            <a:ext cx="152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90800" y="4724400"/>
            <a:ext cx="762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References </a:t>
            </a:r>
            <a:r>
              <a:rPr lang="en-US" dirty="0" err="1" smtClean="0"/>
              <a:t>LiquidCrystal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setCursor</a:t>
            </a:r>
            <a:r>
              <a:rPr lang="en-US" b="1" dirty="0" smtClean="0"/>
              <a:t>() </a:t>
            </a:r>
            <a:r>
              <a:rPr lang="en-US" sz="2000" dirty="0" err="1" smtClean="0"/>
              <a:t>setCursor</a:t>
            </a:r>
            <a:r>
              <a:rPr lang="en-US" sz="2000" dirty="0" smtClean="0"/>
              <a:t>() method to reposition the cursor. To move the cursor, just call </a:t>
            </a:r>
            <a:r>
              <a:rPr lang="en-US" sz="2000" dirty="0" err="1" smtClean="0"/>
              <a:t>setCursor</a:t>
            </a:r>
            <a:r>
              <a:rPr lang="en-US" sz="2000" dirty="0" smtClean="0"/>
              <a:t>() with a row and column position. </a:t>
            </a:r>
            <a:endParaRPr lang="en-US" sz="2000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 </a:t>
            </a:r>
            <a:r>
              <a:rPr lang="en-US" sz="2400" dirty="0" err="1" smtClean="0"/>
              <a:t>lcd.setCursor</a:t>
            </a:r>
            <a:r>
              <a:rPr lang="en-US" sz="2400" dirty="0" smtClean="0"/>
              <a:t>(0, 1);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 	 </a:t>
            </a:r>
            <a:r>
              <a:rPr lang="en-US" sz="2400" b="1" dirty="0" smtClean="0"/>
              <a:t>column #</a:t>
            </a:r>
            <a:r>
              <a:rPr lang="en-US" sz="2400" dirty="0" smtClean="0"/>
              <a:t>,  </a:t>
            </a:r>
            <a:r>
              <a:rPr lang="en-US" sz="2400" b="1" dirty="0" smtClean="0"/>
              <a:t>row #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	</a:t>
            </a:r>
            <a:endParaRPr lang="en-US" b="1" dirty="0" smtClean="0"/>
          </a:p>
          <a:p>
            <a:pPr>
              <a:buNone/>
            </a:pPr>
            <a:r>
              <a:rPr lang="en-US" sz="2400" b="1" dirty="0" smtClean="0"/>
              <a:t>	( 0,0)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     	  					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2x16 display  (column#, row#)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57400" y="21336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95600" y="2133600"/>
            <a:ext cx="76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cd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733800"/>
            <a:ext cx="4743450" cy="217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( 15,0)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38862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6248400" y="3812233"/>
            <a:ext cx="1219200" cy="6835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5334000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( 0,1)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696200" y="57150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( 15,1)</a:t>
            </a:r>
            <a:endParaRPr lang="en-US" sz="2400" b="1" dirty="0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1751489" y="5105400"/>
            <a:ext cx="839311" cy="4594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6324600" y="5029200"/>
            <a:ext cx="1371600" cy="916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</a:t>
            </a:r>
            <a:r>
              <a:rPr lang="en-US" dirty="0" err="1" smtClean="0"/>
              <a:t>LiquidCrystal</a:t>
            </a:r>
            <a:r>
              <a:rPr lang="en-US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err="1" smtClean="0"/>
              <a:t>lcd.print</a:t>
            </a:r>
            <a:r>
              <a:rPr lang="en-US" b="1" dirty="0" smtClean="0"/>
              <a:t>(</a:t>
            </a:r>
            <a:r>
              <a:rPr lang="en-US" b="1" dirty="0" err="1" smtClean="0"/>
              <a:t>millis</a:t>
            </a:r>
            <a:r>
              <a:rPr lang="en-US" b="1" dirty="0" smtClean="0"/>
              <a:t>()/1000);</a:t>
            </a:r>
          </a:p>
          <a:p>
            <a:r>
              <a:rPr lang="en-US" b="1" dirty="0" err="1" smtClean="0"/>
              <a:t>millis</a:t>
            </a:r>
            <a:r>
              <a:rPr lang="en-US" b="1" dirty="0" smtClean="0"/>
              <a:t>()</a:t>
            </a:r>
            <a:r>
              <a:rPr lang="en-US" sz="2400" b="1" dirty="0" smtClean="0"/>
              <a:t> </a:t>
            </a:r>
            <a:r>
              <a:rPr lang="en-US" sz="2400" dirty="0" smtClean="0"/>
              <a:t>Returns the number of milliseconds since the </a:t>
            </a:r>
            <a:r>
              <a:rPr lang="en-US" sz="2400" dirty="0" err="1" smtClean="0"/>
              <a:t>Arduino</a:t>
            </a:r>
            <a:r>
              <a:rPr lang="en-US" sz="2400" dirty="0" smtClean="0"/>
              <a:t> board began running the current program. </a:t>
            </a:r>
            <a:endParaRPr lang="en-US" sz="2400" b="1" dirty="0" smtClean="0"/>
          </a:p>
          <a:p>
            <a:r>
              <a:rPr lang="en-US" b="1" dirty="0" smtClean="0"/>
              <a:t>/1000 </a:t>
            </a:r>
            <a:r>
              <a:rPr lang="en-US" dirty="0" smtClean="0"/>
              <a:t>  </a:t>
            </a:r>
            <a:r>
              <a:rPr lang="en-US" sz="2400" dirty="0" smtClean="0"/>
              <a:t>divides the number of milliseconds by 1000 to get seconds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Arduino</a:t>
            </a:r>
            <a:r>
              <a:rPr lang="en-US" b="1" dirty="0" smtClean="0"/>
              <a:t> Digital Voltmeter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lcd-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39762"/>
            <a:ext cx="7467600" cy="5973097"/>
          </a:xfrm>
        </p:spPr>
      </p:pic>
      <p:sp>
        <p:nvSpPr>
          <p:cNvPr id="5" name="Rounded Rectangle 4"/>
          <p:cNvSpPr/>
          <p:nvPr/>
        </p:nvSpPr>
        <p:spPr>
          <a:xfrm>
            <a:off x="2362200" y="2743200"/>
            <a:ext cx="914400" cy="2514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162800" y="3124200"/>
            <a:ext cx="457200" cy="609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334000"/>
            <a:ext cx="3352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10k pot was added to </a:t>
            </a:r>
            <a:r>
              <a:rPr lang="en-US" dirty="0" err="1" smtClean="0"/>
              <a:t>solderless</a:t>
            </a:r>
            <a:r>
              <a:rPr lang="en-US" dirty="0" smtClean="0"/>
              <a:t> breadboard, pot ends connected to +5v &amp; gnd., pot. center arm to analog input pin A0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5105400"/>
            <a:ext cx="3429000" cy="1600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71800" y="4038600"/>
            <a:ext cx="22098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467600" y="3505200"/>
            <a:ext cx="457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00400" cy="1554162"/>
          </a:xfrm>
        </p:spPr>
        <p:txBody>
          <a:bodyPr/>
          <a:lstStyle/>
          <a:p>
            <a:r>
              <a:rPr lang="en-US" dirty="0" smtClean="0"/>
              <a:t>Digital</a:t>
            </a:r>
            <a:br>
              <a:rPr lang="en-US" dirty="0" smtClean="0"/>
            </a:br>
            <a:r>
              <a:rPr lang="en-US" dirty="0" smtClean="0"/>
              <a:t>Voltmeter</a:t>
            </a:r>
            <a:endParaRPr lang="en-US" dirty="0"/>
          </a:p>
        </p:txBody>
      </p:sp>
      <p:pic>
        <p:nvPicPr>
          <p:cNvPr id="6" name="Content Placeholder 5" descr="P101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38716" y="587701"/>
            <a:ext cx="6464385" cy="5746183"/>
          </a:xfrm>
        </p:spPr>
      </p:pic>
      <p:sp>
        <p:nvSpPr>
          <p:cNvPr id="8" name="TextBox 7"/>
          <p:cNvSpPr txBox="1"/>
          <p:nvPr/>
        </p:nvSpPr>
        <p:spPr>
          <a:xfrm>
            <a:off x="304800" y="5334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to 5v. </a:t>
            </a:r>
            <a:r>
              <a:rPr lang="en-US" dirty="0" err="1" smtClean="0"/>
              <a:t>Trimpot</a:t>
            </a:r>
            <a:r>
              <a:rPr lang="en-US" dirty="0" smtClean="0"/>
              <a:t> with wiper arm to analog input pin A0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590800" y="5334000"/>
            <a:ext cx="1981200" cy="4616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3810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to 5v. </a:t>
            </a:r>
            <a:r>
              <a:rPr lang="en-US" dirty="0" err="1" smtClean="0"/>
              <a:t>Trimpot</a:t>
            </a:r>
            <a:r>
              <a:rPr lang="en-US" dirty="0" smtClean="0"/>
              <a:t> with wiper arm to LCD contrast adjust pin VE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4271666"/>
            <a:ext cx="2362200" cy="3003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Digital Voltmeter Connections to </a:t>
            </a:r>
            <a:br>
              <a:rPr lang="en-US" sz="3600" dirty="0" smtClean="0"/>
            </a:br>
            <a:r>
              <a:rPr lang="en-US" sz="3600" dirty="0" err="1" smtClean="0"/>
              <a:t>Arduino</a:t>
            </a:r>
            <a:r>
              <a:rPr lang="en-US" sz="3600" dirty="0" smtClean="0"/>
              <a:t> &amp; LCD</a:t>
            </a:r>
            <a:endParaRPr lang="en-US" sz="3600" dirty="0"/>
          </a:p>
        </p:txBody>
      </p:sp>
      <p:pic>
        <p:nvPicPr>
          <p:cNvPr id="7" name="Content Placeholder 6" descr="lcd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066801"/>
            <a:ext cx="7620000" cy="5791199"/>
          </a:xfrm>
        </p:spPr>
      </p:pic>
      <p:pic>
        <p:nvPicPr>
          <p:cNvPr id="4" name="Picture 3" descr="pot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352800"/>
            <a:ext cx="552450" cy="152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2438400"/>
            <a:ext cx="1295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 to 5volts</a:t>
            </a:r>
          </a:p>
          <a:p>
            <a:r>
              <a:rPr lang="en-US" dirty="0" smtClean="0"/>
              <a:t>Input to A/D pin A0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257300" y="3361730"/>
            <a:ext cx="723900" cy="829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5410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220 ohms</a:t>
            </a:r>
          </a:p>
          <a:p>
            <a:r>
              <a:rPr lang="en-US" dirty="0" smtClean="0"/>
              <a:t>Resistor for IC pin</a:t>
            </a:r>
          </a:p>
          <a:p>
            <a:r>
              <a:rPr lang="en-US" dirty="0" smtClean="0"/>
              <a:t>protection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2000" y="4495800"/>
            <a:ext cx="685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62075" y="3895725"/>
            <a:ext cx="24765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Arduino</a:t>
            </a:r>
            <a:r>
              <a:rPr lang="en-US" sz="3200" b="1" dirty="0" smtClean="0"/>
              <a:t> Digital Voltmeter </a:t>
            </a:r>
            <a:r>
              <a:rPr lang="en-US" sz="3200" dirty="0" smtClean="0"/>
              <a:t>Sketch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/*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 LCD RS pin to digital pin 12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LCD Enable pin to digital pin 11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LCD D4 pin to digital pin 5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LCD D5 pin to digital pin 4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LCD D6 pin to digital pin 3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LCD D7 pin to digital pin 2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LCD R/W pin to ground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pot wiper to LCD VO pin (pin 3)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Potentiometer attached to analog input 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center pin of the pot. to the analog pin A0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*/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#include &lt;</a:t>
            </a:r>
            <a:r>
              <a:rPr lang="en-US" dirty="0" err="1" smtClean="0"/>
              <a:t>LiquidCrystal.h</a:t>
            </a:r>
            <a:r>
              <a:rPr lang="en-US" dirty="0" smtClean="0"/>
              <a:t>&gt;  </a:t>
            </a:r>
            <a:r>
              <a:rPr lang="en-US" dirty="0" smtClean="0">
                <a:solidFill>
                  <a:srgbClr val="FF0000"/>
                </a:solidFill>
              </a:rPr>
              <a:t>//include the library code.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 = 0;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LiquidCrystal</a:t>
            </a:r>
            <a:r>
              <a:rPr lang="en-US" dirty="0" smtClean="0"/>
              <a:t> </a:t>
            </a:r>
            <a:r>
              <a:rPr lang="en-US" dirty="0" err="1" smtClean="0"/>
              <a:t>lcd</a:t>
            </a:r>
            <a:r>
              <a:rPr lang="en-US" dirty="0" smtClean="0"/>
              <a:t>(12, 11, 5, 4, 3, 2);  </a:t>
            </a:r>
            <a:r>
              <a:rPr lang="en-US" dirty="0" smtClean="0">
                <a:solidFill>
                  <a:srgbClr val="FF0000"/>
                </a:solidFill>
              </a:rPr>
              <a:t>//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LCD pins connected to the 							</a:t>
            </a:r>
            <a:r>
              <a:rPr lang="en-US" dirty="0" err="1" smtClean="0">
                <a:solidFill>
                  <a:srgbClr val="FF0000"/>
                </a:solidFill>
              </a:rPr>
              <a:t>arduino</a:t>
            </a:r>
            <a:r>
              <a:rPr lang="en-US" dirty="0" smtClean="0">
                <a:solidFill>
                  <a:srgbClr val="FF0000"/>
                </a:solidFill>
              </a:rPr>
              <a:t> pins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-c outp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440267" cy="65532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Arduino</a:t>
            </a:r>
            <a:r>
              <a:rPr lang="en-US" b="1" dirty="0" smtClean="0"/>
              <a:t> analog input display </a:t>
            </a:r>
            <a:r>
              <a:rPr lang="en-US" dirty="0" smtClean="0"/>
              <a:t>Sketch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p2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void setup() {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// set up the LCD's number of columns and rows.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lcd.begin</a:t>
            </a:r>
            <a:r>
              <a:rPr lang="en-US" dirty="0" smtClean="0"/>
              <a:t>(16, 2); </a:t>
            </a:r>
            <a:r>
              <a:rPr lang="en-US" dirty="0" smtClean="0">
                <a:solidFill>
                  <a:srgbClr val="FF0000"/>
                </a:solidFill>
              </a:rPr>
              <a:t>//initializes interface to LCD screen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pinMode</a:t>
            </a:r>
            <a:r>
              <a:rPr lang="en-US" dirty="0" smtClean="0"/>
              <a:t>(A0, INPUT);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lcd.setCursor</a:t>
            </a:r>
            <a:r>
              <a:rPr lang="en-US" dirty="0" smtClean="0"/>
              <a:t>(0,0); </a:t>
            </a:r>
            <a:r>
              <a:rPr lang="en-US" dirty="0" smtClean="0">
                <a:solidFill>
                  <a:srgbClr val="FF0000"/>
                </a:solidFill>
              </a:rPr>
              <a:t>//sets LCD start point, Col 0, Row 0 for next line of code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lcd.print</a:t>
            </a:r>
            <a:r>
              <a:rPr lang="en-US" dirty="0" smtClean="0"/>
              <a:t>("0-5v. METER"); </a:t>
            </a:r>
            <a:r>
              <a:rPr lang="en-US" dirty="0" smtClean="0">
                <a:solidFill>
                  <a:srgbClr val="FF0000"/>
                </a:solidFill>
              </a:rPr>
              <a:t>// display of 1st line on LCD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lcd.setCursor</a:t>
            </a:r>
            <a:r>
              <a:rPr lang="en-US" dirty="0" smtClean="0"/>
              <a:t>(0,1); </a:t>
            </a:r>
            <a:r>
              <a:rPr lang="en-US" dirty="0" smtClean="0">
                <a:solidFill>
                  <a:srgbClr val="FF0000"/>
                </a:solidFill>
              </a:rPr>
              <a:t>//sets LCD start point, Col 0, Row 1 for next line of code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lcd.print</a:t>
            </a:r>
            <a:r>
              <a:rPr lang="en-US" dirty="0" smtClean="0"/>
              <a:t>("Volts="); </a:t>
            </a:r>
            <a:r>
              <a:rPr lang="en-US" dirty="0" smtClean="0">
                <a:solidFill>
                  <a:srgbClr val="FF0000"/>
                </a:solidFill>
              </a:rPr>
              <a:t>// display 2nd line on LCD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Arduino</a:t>
            </a:r>
            <a:r>
              <a:rPr lang="en-US" b="1" dirty="0" smtClean="0"/>
              <a:t> analog input display </a:t>
            </a:r>
            <a:r>
              <a:rPr lang="en-US" dirty="0" smtClean="0"/>
              <a:t>Sketch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p3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void loop() {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lcd.setCursor</a:t>
            </a:r>
            <a:r>
              <a:rPr lang="en-US" dirty="0" smtClean="0"/>
              <a:t>(7,1); </a:t>
            </a:r>
            <a:r>
              <a:rPr lang="en-US" dirty="0" smtClean="0">
                <a:solidFill>
                  <a:srgbClr val="FF0000"/>
                </a:solidFill>
              </a:rPr>
              <a:t>//sets LCD start point, Col 7, Row 1 for voltage value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lcd.print</a:t>
            </a:r>
            <a:r>
              <a:rPr lang="en-US" dirty="0" smtClean="0"/>
              <a:t>(</a:t>
            </a:r>
            <a:r>
              <a:rPr lang="en-US" dirty="0" err="1" smtClean="0"/>
              <a:t>analogRead</a:t>
            </a:r>
            <a:r>
              <a:rPr lang="en-US" dirty="0" smtClean="0"/>
              <a:t>(0)/204.6); </a:t>
            </a:r>
            <a:r>
              <a:rPr lang="en-US" dirty="0" smtClean="0">
                <a:solidFill>
                  <a:srgbClr val="FF0000"/>
                </a:solidFill>
              </a:rPr>
              <a:t>//Converts </a:t>
            </a:r>
            <a:r>
              <a:rPr lang="en-US" dirty="0" err="1" smtClean="0">
                <a:solidFill>
                  <a:srgbClr val="FF0000"/>
                </a:solidFill>
              </a:rPr>
              <a:t>arduino's</a:t>
            </a:r>
            <a:r>
              <a:rPr lang="en-US" dirty="0" smtClean="0">
                <a:solidFill>
                  <a:srgbClr val="FF0000"/>
                </a:solidFill>
              </a:rPr>
              <a:t> 0-1023 to 0.00-5.00</a:t>
            </a:r>
          </a:p>
          <a:p>
            <a:pPr>
              <a:buNone/>
            </a:pPr>
            <a:r>
              <a:rPr lang="en-US" dirty="0" smtClean="0"/>
              <a:t>  delay(300);  </a:t>
            </a:r>
            <a:r>
              <a:rPr lang="en-US" dirty="0" smtClean="0">
                <a:solidFill>
                  <a:srgbClr val="FF0000"/>
                </a:solidFill>
              </a:rPr>
              <a:t>//delay of 3ooms. for stability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733800" cy="1554162"/>
          </a:xfrm>
        </p:spPr>
        <p:txBody>
          <a:bodyPr/>
          <a:lstStyle/>
          <a:p>
            <a:r>
              <a:rPr lang="en-US" dirty="0" smtClean="0"/>
              <a:t>Digital Light meter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DYI</a:t>
            </a: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ASDE</a:t>
            </a:r>
            <a:endParaRPr lang="en-US" sz="1000" dirty="0"/>
          </a:p>
        </p:txBody>
      </p:sp>
      <p:pic>
        <p:nvPicPr>
          <p:cNvPr id="4" name="Content Placeholder 3" descr="ad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52400"/>
            <a:ext cx="4573650" cy="3191286"/>
          </a:xfrm>
        </p:spPr>
      </p:pic>
      <p:pic>
        <p:nvPicPr>
          <p:cNvPr id="5" name="Content Placeholder 3" descr="ad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4809" y="3429000"/>
            <a:ext cx="4939191" cy="3191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9812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</a:t>
            </a:r>
            <a:r>
              <a:rPr lang="en-US" b="1" dirty="0" smtClean="0"/>
              <a:t>l</a:t>
            </a:r>
            <a:r>
              <a:rPr lang="en-US" dirty="0" smtClean="0"/>
              <a:t>ight-</a:t>
            </a:r>
            <a:r>
              <a:rPr lang="en-US" b="1" dirty="0" smtClean="0"/>
              <a:t>d</a:t>
            </a:r>
            <a:r>
              <a:rPr lang="en-US" dirty="0" smtClean="0"/>
              <a:t>ependent </a:t>
            </a:r>
            <a:r>
              <a:rPr lang="en-US" b="1" dirty="0" smtClean="0"/>
              <a:t>r</a:t>
            </a:r>
            <a:r>
              <a:rPr lang="en-US" dirty="0" smtClean="0"/>
              <a:t>esistors from the A/D converter input slide sets design me a “Light Meter” and display the reading in “LUX” values.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 used a 10K ohm resistor and had a voltage swing of 4.7v to .45v, bright light to dark. Some &lt;,&gt; math functions might be needed for ruff calibration.</a:t>
            </a:r>
          </a:p>
          <a:p>
            <a:r>
              <a:rPr lang="en-US" dirty="0" smtClean="0"/>
              <a:t>A step function is OK for this Lab., at least 6 </a:t>
            </a:r>
            <a:r>
              <a:rPr lang="en-US" smtClean="0"/>
              <a:t>steps please.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Enjoy your Lab.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d-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334000"/>
            <a:ext cx="1709492" cy="1226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5715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LDR</a:t>
            </a:r>
            <a:endParaRPr lang="en-US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Light meter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101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6034617" cy="4525963"/>
          </a:xfrm>
        </p:spPr>
      </p:pic>
      <p:pic>
        <p:nvPicPr>
          <p:cNvPr id="5" name="Picture 4" descr="ad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905000"/>
            <a:ext cx="1524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10k resistor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724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Dependent Resistor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1600" y="44958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43000" y="3276600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-c output-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1"/>
            <a:ext cx="9144000" cy="64904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3276600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“</a:t>
            </a:r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en-US" sz="96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96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7391400" cy="31242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 Displays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Interfaces &amp; Sketches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Instructor / Facilitator  -  Alan </a:t>
            </a:r>
            <a:r>
              <a:rPr lang="en-US" sz="2800" dirty="0" err="1" smtClean="0">
                <a:solidFill>
                  <a:schemeClr val="tx1"/>
                </a:solidFill>
              </a:rPr>
              <a:t>Rux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5910-4193-450E-A2C5-C07D89C963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8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Crystal Displays</a:t>
            </a:r>
            <a:endParaRPr lang="en-US" dirty="0"/>
          </a:p>
        </p:txBody>
      </p:sp>
      <p:pic>
        <p:nvPicPr>
          <p:cNvPr id="6" name="Picture 5" descr="lcd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312441"/>
            <a:ext cx="4114800" cy="3545559"/>
          </a:xfrm>
          <a:prstGeom prst="rect">
            <a:avLst/>
          </a:prstGeom>
        </p:spPr>
      </p:pic>
      <p:pic>
        <p:nvPicPr>
          <p:cNvPr id="7" name="Picture 6" descr="lcd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1788">
            <a:off x="5818317" y="1912722"/>
            <a:ext cx="2952750" cy="1562100"/>
          </a:xfrm>
          <a:prstGeom prst="rect">
            <a:avLst/>
          </a:prstGeom>
        </p:spPr>
      </p:pic>
      <p:pic>
        <p:nvPicPr>
          <p:cNvPr id="9" name="Content Placeholder 3" descr="lcd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877829">
            <a:off x="348869" y="1495131"/>
            <a:ext cx="4355173" cy="2343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Liquid Crystal Displays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optical twisted light </a:t>
            </a:r>
            <a:r>
              <a:rPr lang="en-US" sz="3600" dirty="0" err="1" smtClean="0"/>
              <a:t>nematic</a:t>
            </a:r>
            <a:r>
              <a:rPr lang="en-US" sz="3600" dirty="0" smtClean="0"/>
              <a:t> device </a:t>
            </a:r>
          </a:p>
          <a:p>
            <a:r>
              <a:rPr lang="en-US" sz="3600" dirty="0" smtClean="0"/>
              <a:t> All the LCD displays controller IC’s use the architecture introduced by Hitachi</a:t>
            </a:r>
          </a:p>
          <a:p>
            <a:r>
              <a:rPr lang="en-US" sz="3600" dirty="0" smtClean="0"/>
              <a:t>Most of the LCD Displays available in the market are 16X2 (That means, the LCD displays are capable of displaying 2 lines each having 16 Characters a line)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 vs. Graphical LCDs</a:t>
            </a:r>
            <a:endParaRPr lang="en-US" dirty="0"/>
          </a:p>
        </p:txBody>
      </p:sp>
      <p:pic>
        <p:nvPicPr>
          <p:cNvPr id="4" name="Content Placeholder 3" descr="lcd-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23923">
            <a:off x="478329" y="1767545"/>
            <a:ext cx="3451771" cy="2423481"/>
          </a:xfrm>
        </p:spPr>
      </p:pic>
      <p:pic>
        <p:nvPicPr>
          <p:cNvPr id="5" name="Picture 4" descr="lcd-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8555">
            <a:off x="4710331" y="1703240"/>
            <a:ext cx="3997939" cy="272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52810">
            <a:off x="4440735" y="4278322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Pixel size from 100 X 100 </a:t>
            </a:r>
          </a:p>
          <a:p>
            <a:pPr algn="ctr"/>
            <a:r>
              <a:rPr lang="en-US" sz="2400" b="1" dirty="0" smtClean="0"/>
              <a:t>to</a:t>
            </a:r>
          </a:p>
          <a:p>
            <a:pPr algn="ctr"/>
            <a:r>
              <a:rPr lang="en-US" sz="2400" b="1" dirty="0" smtClean="0"/>
              <a:t>1000 X 750 pixels</a:t>
            </a:r>
          </a:p>
          <a:p>
            <a:pPr algn="ctr"/>
            <a:r>
              <a:rPr lang="en-US" sz="2400" b="1" dirty="0" smtClean="0"/>
              <a:t>Display graphical</a:t>
            </a:r>
          </a:p>
          <a:p>
            <a:pPr algn="ctr"/>
            <a:r>
              <a:rPr lang="en-US" sz="2400" b="1" dirty="0" smtClean="0"/>
              <a:t>images</a:t>
            </a:r>
          </a:p>
        </p:txBody>
      </p:sp>
      <p:sp>
        <p:nvSpPr>
          <p:cNvPr id="7" name="TextBox 6"/>
          <p:cNvSpPr txBox="1"/>
          <p:nvPr/>
        </p:nvSpPr>
        <p:spPr>
          <a:xfrm rot="20763674">
            <a:off x="888211" y="4325832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 X 7 pixel rectangles</a:t>
            </a:r>
          </a:p>
          <a:p>
            <a:pPr algn="ctr"/>
            <a:r>
              <a:rPr lang="en-US" sz="2400" b="1" dirty="0" smtClean="0"/>
              <a:t>rolls &amp; columns</a:t>
            </a:r>
          </a:p>
          <a:p>
            <a:pPr algn="ctr"/>
            <a:r>
              <a:rPr lang="en-US" sz="2400" b="1" dirty="0" smtClean="0"/>
              <a:t>Display text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2X16 Display </a:t>
            </a:r>
            <a:r>
              <a:rPr lang="en-US" sz="3600" dirty="0" smtClean="0"/>
              <a:t>Front and Back View</a:t>
            </a:r>
            <a:endParaRPr lang="en-US" sz="3600" dirty="0"/>
          </a:p>
        </p:txBody>
      </p:sp>
      <p:pic>
        <p:nvPicPr>
          <p:cNvPr id="6" name="Content Placeholder 5" descr="lcd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5972175" cy="2932983"/>
          </a:xfrm>
        </p:spPr>
      </p:pic>
      <p:pic>
        <p:nvPicPr>
          <p:cNvPr id="7" name="Picture 6" descr="lcd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410075"/>
            <a:ext cx="444817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810</Words>
  <Application>Microsoft Office PowerPoint</Application>
  <PresentationFormat>On-screen Show (4:3)</PresentationFormat>
  <Paragraphs>145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I/O Voltage Question  why am I reading less then 5 volts on the output I/O pin</vt:lpstr>
      <vt:lpstr>Atmel I/O circuit schematic</vt:lpstr>
      <vt:lpstr>Slide 3</vt:lpstr>
      <vt:lpstr>Slide 4</vt:lpstr>
      <vt:lpstr>Programming “Arduino”</vt:lpstr>
      <vt:lpstr>Liquid Crystal Displays</vt:lpstr>
      <vt:lpstr>Liquid Crystal Displays</vt:lpstr>
      <vt:lpstr>Character vs. Graphical LCDs</vt:lpstr>
      <vt:lpstr>2X16 Display Front and Back View</vt:lpstr>
      <vt:lpstr>LCD Block Diagram</vt:lpstr>
      <vt:lpstr>Liquid Crystal Displays Characters  </vt:lpstr>
      <vt:lpstr>Liquid Crystal Displays Pixels </vt:lpstr>
      <vt:lpstr>Viewing Angle of LCDs</vt:lpstr>
      <vt:lpstr>Displays come in colors and with or without back-lighting</vt:lpstr>
      <vt:lpstr>LCD Pin Configuration  16 X 2 display</vt:lpstr>
      <vt:lpstr>LCD back-light schematic  16 X 2 display</vt:lpstr>
      <vt:lpstr>Connecting to Arduino</vt:lpstr>
      <vt:lpstr>Connecting to Arduino</vt:lpstr>
      <vt:lpstr>Connecting to Arduino</vt:lpstr>
      <vt:lpstr>LCD Sketch “Hello, SVECW” +second count p.1</vt:lpstr>
      <vt:lpstr>LCD Sketch “Hello, SVECW” +second count p.2</vt:lpstr>
      <vt:lpstr>References LiquidCrystal </vt:lpstr>
      <vt:lpstr>References LiquidCrystal p2 </vt:lpstr>
      <vt:lpstr>References LiquidCrystal </vt:lpstr>
      <vt:lpstr>References LiquidCrystal  p3</vt:lpstr>
      <vt:lpstr>Arduino Digital Voltmeter </vt:lpstr>
      <vt:lpstr>Digital Voltmeter</vt:lpstr>
      <vt:lpstr>Digital Voltmeter Connections to  Arduino &amp; LCD</vt:lpstr>
      <vt:lpstr>Arduino Digital Voltmeter Sketch p1</vt:lpstr>
      <vt:lpstr>Arduino analog input display Sketch p2</vt:lpstr>
      <vt:lpstr>Arduino analog input display Sketch p3</vt:lpstr>
      <vt:lpstr>Digital Light meter  DYIASDE</vt:lpstr>
      <vt:lpstr>Digital Light meter  DYI</vt:lpstr>
    </vt:vector>
  </TitlesOfParts>
  <Company>Umass Lowell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“Arduino”</dc:title>
  <dc:creator>Alan</dc:creator>
  <cp:lastModifiedBy>Alan</cp:lastModifiedBy>
  <cp:revision>69</cp:revision>
  <dcterms:created xsi:type="dcterms:W3CDTF">2014-09-08T22:00:26Z</dcterms:created>
  <dcterms:modified xsi:type="dcterms:W3CDTF">2015-02-12T02:35:07Z</dcterms:modified>
</cp:coreProperties>
</file>