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258" r:id="rId4"/>
    <p:sldId id="259" r:id="rId5"/>
    <p:sldId id="289" r:id="rId6"/>
    <p:sldId id="290" r:id="rId7"/>
    <p:sldId id="261" r:id="rId8"/>
    <p:sldId id="262" r:id="rId9"/>
    <p:sldId id="263" r:id="rId10"/>
    <p:sldId id="264" r:id="rId11"/>
    <p:sldId id="266" r:id="rId12"/>
    <p:sldId id="260" r:id="rId13"/>
    <p:sldId id="267" r:id="rId14"/>
    <p:sldId id="268" r:id="rId15"/>
    <p:sldId id="269" r:id="rId16"/>
    <p:sldId id="273" r:id="rId17"/>
    <p:sldId id="277" r:id="rId18"/>
    <p:sldId id="274" r:id="rId19"/>
    <p:sldId id="275" r:id="rId20"/>
    <p:sldId id="270" r:id="rId21"/>
    <p:sldId id="271" r:id="rId22"/>
    <p:sldId id="272" r:id="rId23"/>
    <p:sldId id="276" r:id="rId24"/>
    <p:sldId id="278" r:id="rId25"/>
    <p:sldId id="279" r:id="rId26"/>
    <p:sldId id="280" r:id="rId27"/>
    <p:sldId id="281" r:id="rId28"/>
    <p:sldId id="282" r:id="rId29"/>
    <p:sldId id="283" r:id="rId30"/>
    <p:sldId id="287" r:id="rId31"/>
    <p:sldId id="286" r:id="rId32"/>
    <p:sldId id="284" r:id="rId33"/>
    <p:sldId id="28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8" d="100"/>
          <a:sy n="98" d="100"/>
        </p:scale>
        <p:origin x="-5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829949-3D19-4205-9C10-8F19E28ED0C9}"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829949-3D19-4205-9C10-8F19E28ED0C9}"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829949-3D19-4205-9C10-8F19E28ED0C9}"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829949-3D19-4205-9C10-8F19E28ED0C9}"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829949-3D19-4205-9C10-8F19E28ED0C9}"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829949-3D19-4205-9C10-8F19E28ED0C9}"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829949-3D19-4205-9C10-8F19E28ED0C9}" type="datetimeFigureOut">
              <a:rPr lang="en-US" smtClean="0"/>
              <a:pPr/>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829949-3D19-4205-9C10-8F19E28ED0C9}" type="datetimeFigureOut">
              <a:rPr lang="en-US" smtClean="0"/>
              <a:pPr/>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829949-3D19-4205-9C10-8F19E28ED0C9}" type="datetimeFigureOut">
              <a:rPr lang="en-US" smtClean="0"/>
              <a:pPr/>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829949-3D19-4205-9C10-8F19E28ED0C9}"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829949-3D19-4205-9C10-8F19E28ED0C9}"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088B7-FB82-436D-AE06-5EBD65221C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29949-3D19-4205-9C10-8F19E28ED0C9}" type="datetimeFigureOut">
              <a:rPr lang="en-US" smtClean="0"/>
              <a:pPr/>
              <a:t>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088B7-FB82-436D-AE06-5EBD65221C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533400"/>
            <a:ext cx="7772400" cy="3276600"/>
          </a:xfrm>
        </p:spPr>
        <p:txBody>
          <a:bodyPr>
            <a:noAutofit/>
          </a:bodyPr>
          <a:lstStyle/>
          <a:p>
            <a:r>
              <a:rPr lang="en-US" sz="9600" b="1" i="1" dirty="0" smtClean="0">
                <a:solidFill>
                  <a:schemeClr val="accent5"/>
                </a:solidFill>
                <a:effectLst>
                  <a:outerShdw blurRad="38100" dist="38100" dir="2700000" algn="tl">
                    <a:srgbClr val="000000">
                      <a:alpha val="43137"/>
                    </a:srgbClr>
                  </a:outerShdw>
                </a:effectLst>
              </a:rPr>
              <a:t>Programming “</a:t>
            </a:r>
            <a:r>
              <a:rPr lang="en-US" sz="9600" b="1" i="1" dirty="0" smtClean="0">
                <a:solidFill>
                  <a:srgbClr val="FF0000"/>
                </a:solidFill>
                <a:effectLst>
                  <a:outerShdw blurRad="38100" dist="38100" dir="2700000" algn="tl">
                    <a:srgbClr val="000000">
                      <a:alpha val="43137"/>
                    </a:srgbClr>
                  </a:outerShdw>
                </a:effectLst>
              </a:rPr>
              <a:t>Arduino</a:t>
            </a:r>
            <a:r>
              <a:rPr lang="en-US" sz="9600" b="1" i="1" dirty="0" smtClean="0">
                <a:solidFill>
                  <a:schemeClr val="accent5"/>
                </a:solidFill>
                <a:effectLst>
                  <a:outerShdw blurRad="38100" dist="38100" dir="2700000" algn="tl">
                    <a:srgbClr val="000000">
                      <a:alpha val="43137"/>
                    </a:srgbClr>
                  </a:outerShdw>
                </a:effectLst>
              </a:rPr>
              <a:t>”</a:t>
            </a:r>
            <a:endParaRPr lang="en-US" sz="9600" b="1" i="1" dirty="0">
              <a:solidFill>
                <a:schemeClr val="accent5"/>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838200" y="3810000"/>
            <a:ext cx="7391400" cy="2667000"/>
          </a:xfrm>
        </p:spPr>
        <p:txBody>
          <a:bodyPr>
            <a:normAutofit fontScale="85000" lnSpcReduction="20000"/>
          </a:bodyPr>
          <a:lstStyle/>
          <a:p>
            <a:r>
              <a:rPr lang="en-US" sz="12000" b="1" i="1" dirty="0" smtClean="0">
                <a:solidFill>
                  <a:schemeClr val="tx1"/>
                </a:solidFill>
                <a:effectLst>
                  <a:outerShdw blurRad="38100" dist="38100" dir="2700000" algn="tl">
                    <a:srgbClr val="000000">
                      <a:alpha val="43137"/>
                    </a:srgbClr>
                  </a:outerShdw>
                </a:effectLst>
              </a:rPr>
              <a:t>Sketches</a:t>
            </a:r>
          </a:p>
          <a:p>
            <a:r>
              <a:rPr lang="en-US" sz="7000" b="1" i="1" dirty="0" smtClean="0">
                <a:solidFill>
                  <a:schemeClr val="tx1"/>
                </a:solidFill>
                <a:effectLst>
                  <a:outerShdw blurRad="38100" dist="38100" dir="2700000" algn="tl">
                    <a:srgbClr val="000000">
                      <a:alpha val="43137"/>
                    </a:srgbClr>
                  </a:outerShdw>
                </a:effectLst>
              </a:rPr>
              <a:t>Digital Inputs/Outputs</a:t>
            </a:r>
            <a:endParaRPr lang="en-US" sz="7000" dirty="0">
              <a:solidFill>
                <a:schemeClr val="tx1"/>
              </a:solidFill>
            </a:endParaRPr>
          </a:p>
          <a:p>
            <a:r>
              <a:rPr lang="en-US" sz="2800" dirty="0" smtClean="0">
                <a:solidFill>
                  <a:schemeClr val="tx1"/>
                </a:solidFill>
              </a:rPr>
              <a:t>Instructor / Facilitator  -  Alan </a:t>
            </a:r>
            <a:r>
              <a:rPr lang="en-US" sz="2800" dirty="0" err="1" smtClean="0">
                <a:solidFill>
                  <a:schemeClr val="tx1"/>
                </a:solidFill>
              </a:rPr>
              <a:t>Rux</a:t>
            </a:r>
            <a:endParaRPr lang="en-US" sz="2800" dirty="0" smtClean="0">
              <a:solidFill>
                <a:schemeClr val="tx1"/>
              </a:solidFill>
            </a:endParaRPr>
          </a:p>
        </p:txBody>
      </p:sp>
      <p:sp>
        <p:nvSpPr>
          <p:cNvPr id="6" name="Slide Number Placeholder 5"/>
          <p:cNvSpPr>
            <a:spLocks noGrp="1"/>
          </p:cNvSpPr>
          <p:nvPr>
            <p:ph type="sldNum" sz="quarter" idx="12"/>
          </p:nvPr>
        </p:nvSpPr>
        <p:spPr/>
        <p:txBody>
          <a:bodyPr/>
          <a:lstStyle/>
          <a:p>
            <a:fld id="{CF2E5910-4193-450E-A2C5-C07D89C963C5}" type="slidenum">
              <a:rPr lang="en-US" smtClean="0"/>
              <a:pPr/>
              <a:t>1</a:t>
            </a:fld>
            <a:endParaRPr lang="en-US"/>
          </a:p>
        </p:txBody>
      </p:sp>
    </p:spTree>
    <p:extLst>
      <p:ext uri="{BB962C8B-B14F-4D97-AF65-F5344CB8AC3E}">
        <p14:creationId xmlns:p14="http://schemas.microsoft.com/office/powerpoint/2010/main" xmlns="" val="1646814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Digital Inputs  - Pull-Up Circuit</a:t>
            </a:r>
            <a:endParaRPr lang="en-US" dirty="0"/>
          </a:p>
        </p:txBody>
      </p:sp>
      <p:sp>
        <p:nvSpPr>
          <p:cNvPr id="3" name="Content Placeholder 2"/>
          <p:cNvSpPr>
            <a:spLocks noGrp="1"/>
          </p:cNvSpPr>
          <p:nvPr>
            <p:ph idx="1"/>
          </p:nvPr>
        </p:nvSpPr>
        <p:spPr>
          <a:xfrm>
            <a:off x="457200" y="1143000"/>
            <a:ext cx="4724400" cy="4983163"/>
          </a:xfrm>
        </p:spPr>
        <p:txBody>
          <a:bodyPr>
            <a:normAutofit lnSpcReduction="10000"/>
          </a:bodyPr>
          <a:lstStyle/>
          <a:p>
            <a:r>
              <a:rPr lang="en-US" dirty="0" smtClean="0"/>
              <a:t>By adding a 10 K ohm resistor the input pin is in the </a:t>
            </a:r>
            <a:r>
              <a:rPr lang="en-US" b="1" dirty="0" smtClean="0"/>
              <a:t>high</a:t>
            </a:r>
            <a:r>
              <a:rPr lang="en-US" dirty="0" smtClean="0"/>
              <a:t> input signal position until the</a:t>
            </a:r>
            <a:r>
              <a:rPr lang="en-US" b="1" dirty="0" smtClean="0"/>
              <a:t> Push Button </a:t>
            </a:r>
            <a:r>
              <a:rPr lang="en-US" dirty="0" smtClean="0"/>
              <a:t>is pressed and shorts the input to ground, a digital low signal</a:t>
            </a:r>
          </a:p>
          <a:p>
            <a:r>
              <a:rPr lang="en-US" dirty="0" smtClean="0"/>
              <a:t>This is called an “</a:t>
            </a:r>
            <a:r>
              <a:rPr lang="en-US" b="1" dirty="0" smtClean="0"/>
              <a:t>active low</a:t>
            </a:r>
            <a:r>
              <a:rPr lang="en-US" dirty="0" smtClean="0"/>
              <a:t>” input </a:t>
            </a:r>
            <a:endParaRPr lang="en-US" dirty="0"/>
          </a:p>
        </p:txBody>
      </p:sp>
      <p:pic>
        <p:nvPicPr>
          <p:cNvPr id="4" name="Picture 3" descr="sw-11.JPG"/>
          <p:cNvPicPr>
            <a:picLocks noChangeAspect="1"/>
          </p:cNvPicPr>
          <p:nvPr/>
        </p:nvPicPr>
        <p:blipFill>
          <a:blip r:embed="rId2" cstate="print"/>
          <a:stretch>
            <a:fillRect/>
          </a:stretch>
        </p:blipFill>
        <p:spPr>
          <a:xfrm>
            <a:off x="5410200" y="1447800"/>
            <a:ext cx="3161242" cy="4419600"/>
          </a:xfrm>
          <a:prstGeom prst="rect">
            <a:avLst/>
          </a:prstGeom>
        </p:spPr>
      </p:pic>
      <p:sp>
        <p:nvSpPr>
          <p:cNvPr id="5" name="TextBox 4"/>
          <p:cNvSpPr txBox="1"/>
          <p:nvPr/>
        </p:nvSpPr>
        <p:spPr>
          <a:xfrm>
            <a:off x="6553200" y="3810000"/>
            <a:ext cx="1143000" cy="369332"/>
          </a:xfrm>
          <a:prstGeom prst="rect">
            <a:avLst/>
          </a:prstGeom>
          <a:solidFill>
            <a:schemeClr val="bg1"/>
          </a:solidFill>
          <a:ln>
            <a:noFill/>
          </a:ln>
        </p:spPr>
        <p:txBody>
          <a:bodyPr wrap="square" rtlCol="0">
            <a:spAutoFit/>
          </a:bodyPr>
          <a:lstStyle/>
          <a:p>
            <a:r>
              <a:rPr lang="en-US" dirty="0" smtClean="0"/>
              <a:t>470 ohms</a:t>
            </a:r>
            <a:endParaRPr lang="en-US" dirty="0"/>
          </a:p>
        </p:txBody>
      </p:sp>
      <p:sp>
        <p:nvSpPr>
          <p:cNvPr id="6" name="TextBox 5"/>
          <p:cNvSpPr txBox="1"/>
          <p:nvPr/>
        </p:nvSpPr>
        <p:spPr>
          <a:xfrm>
            <a:off x="6248400" y="2667000"/>
            <a:ext cx="1295400" cy="369332"/>
          </a:xfrm>
          <a:prstGeom prst="rect">
            <a:avLst/>
          </a:prstGeom>
          <a:solidFill>
            <a:schemeClr val="bg1"/>
          </a:solidFill>
          <a:ln>
            <a:noFill/>
          </a:ln>
        </p:spPr>
        <p:txBody>
          <a:bodyPr wrap="square" rtlCol="0">
            <a:spAutoFit/>
          </a:bodyPr>
          <a:lstStyle/>
          <a:p>
            <a:r>
              <a:rPr lang="en-US" dirty="0" smtClean="0"/>
              <a:t>10. K ohms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Digital Inputs  - Pull-Down Circuit</a:t>
            </a:r>
            <a:endParaRPr lang="en-US" dirty="0"/>
          </a:p>
        </p:txBody>
      </p:sp>
      <p:sp>
        <p:nvSpPr>
          <p:cNvPr id="3" name="Content Placeholder 2"/>
          <p:cNvSpPr>
            <a:spLocks noGrp="1"/>
          </p:cNvSpPr>
          <p:nvPr>
            <p:ph idx="1"/>
          </p:nvPr>
        </p:nvSpPr>
        <p:spPr>
          <a:xfrm>
            <a:off x="457200" y="1143000"/>
            <a:ext cx="4724400" cy="4983163"/>
          </a:xfrm>
        </p:spPr>
        <p:txBody>
          <a:bodyPr>
            <a:normAutofit/>
          </a:bodyPr>
          <a:lstStyle/>
          <a:p>
            <a:r>
              <a:rPr lang="en-US" dirty="0" smtClean="0"/>
              <a:t>By adding a 10 K ohm resistor the input pin is in the </a:t>
            </a:r>
            <a:r>
              <a:rPr lang="en-US" b="1" dirty="0" smtClean="0"/>
              <a:t>low</a:t>
            </a:r>
            <a:r>
              <a:rPr lang="en-US" dirty="0" smtClean="0"/>
              <a:t> input signal position until the </a:t>
            </a:r>
            <a:r>
              <a:rPr lang="en-US" b="1" dirty="0" smtClean="0"/>
              <a:t>Push Button </a:t>
            </a:r>
            <a:r>
              <a:rPr lang="en-US" dirty="0" smtClean="0"/>
              <a:t>is pressed and connects the input to + 5 volts, a digital high signal</a:t>
            </a:r>
          </a:p>
          <a:p>
            <a:r>
              <a:rPr lang="en-US" dirty="0" smtClean="0"/>
              <a:t>This is called an “</a:t>
            </a:r>
            <a:r>
              <a:rPr lang="en-US" b="1" dirty="0" smtClean="0"/>
              <a:t>active high</a:t>
            </a:r>
            <a:r>
              <a:rPr lang="en-US" dirty="0" smtClean="0"/>
              <a:t>” input </a:t>
            </a:r>
            <a:endParaRPr lang="en-US" dirty="0"/>
          </a:p>
        </p:txBody>
      </p:sp>
      <p:pic>
        <p:nvPicPr>
          <p:cNvPr id="5" name="Picture 4" descr="sw-10.JPG"/>
          <p:cNvPicPr>
            <a:picLocks noChangeAspect="1"/>
          </p:cNvPicPr>
          <p:nvPr/>
        </p:nvPicPr>
        <p:blipFill>
          <a:blip r:embed="rId2" cstate="print"/>
          <a:stretch>
            <a:fillRect/>
          </a:stretch>
        </p:blipFill>
        <p:spPr>
          <a:xfrm>
            <a:off x="5791200" y="1524000"/>
            <a:ext cx="3124200" cy="4585269"/>
          </a:xfrm>
          <a:prstGeom prst="rect">
            <a:avLst/>
          </a:prstGeom>
        </p:spPr>
      </p:pic>
      <p:sp>
        <p:nvSpPr>
          <p:cNvPr id="6" name="TextBox 5"/>
          <p:cNvSpPr txBox="1"/>
          <p:nvPr/>
        </p:nvSpPr>
        <p:spPr>
          <a:xfrm>
            <a:off x="6629400" y="4114800"/>
            <a:ext cx="1143000" cy="369332"/>
          </a:xfrm>
          <a:prstGeom prst="rect">
            <a:avLst/>
          </a:prstGeom>
          <a:solidFill>
            <a:schemeClr val="bg1"/>
          </a:solidFill>
          <a:ln>
            <a:noFill/>
          </a:ln>
        </p:spPr>
        <p:txBody>
          <a:bodyPr wrap="square" rtlCol="0">
            <a:spAutoFit/>
          </a:bodyPr>
          <a:lstStyle/>
          <a:p>
            <a:r>
              <a:rPr lang="en-US" dirty="0" smtClean="0"/>
              <a:t>470 ohms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Pushbutton Switches</a:t>
            </a:r>
            <a:endParaRPr lang="en-US" dirty="0"/>
          </a:p>
        </p:txBody>
      </p:sp>
      <p:sp>
        <p:nvSpPr>
          <p:cNvPr id="3" name="Content Placeholder 2"/>
          <p:cNvSpPr>
            <a:spLocks noGrp="1"/>
          </p:cNvSpPr>
          <p:nvPr>
            <p:ph idx="1"/>
          </p:nvPr>
        </p:nvSpPr>
        <p:spPr>
          <a:xfrm>
            <a:off x="457200" y="1066801"/>
            <a:ext cx="8229600" cy="2438400"/>
          </a:xfrm>
        </p:spPr>
        <p:txBody>
          <a:bodyPr>
            <a:normAutofit/>
          </a:bodyPr>
          <a:lstStyle/>
          <a:p>
            <a:r>
              <a:rPr lang="en-US" sz="2800" dirty="0" smtClean="0"/>
              <a:t>Pushbutton switches are two-position devices actuated with a button that is pressed and released. Most pushbutton switches have an internal spring mechanism returning the button to its "out," or "</a:t>
            </a:r>
            <a:r>
              <a:rPr lang="en-US" sz="2800" dirty="0" err="1" smtClean="0"/>
              <a:t>unpressed</a:t>
            </a:r>
            <a:r>
              <a:rPr lang="en-US" sz="2800" dirty="0" smtClean="0"/>
              <a:t>," position, for momentary operation.</a:t>
            </a:r>
            <a:endParaRPr lang="en-US" sz="2800" dirty="0"/>
          </a:p>
        </p:txBody>
      </p:sp>
      <p:pic>
        <p:nvPicPr>
          <p:cNvPr id="4" name="Picture 3" descr="sw-3.JPG"/>
          <p:cNvPicPr>
            <a:picLocks noChangeAspect="1"/>
          </p:cNvPicPr>
          <p:nvPr/>
        </p:nvPicPr>
        <p:blipFill>
          <a:blip r:embed="rId2" cstate="print"/>
          <a:stretch>
            <a:fillRect/>
          </a:stretch>
        </p:blipFill>
        <p:spPr>
          <a:xfrm>
            <a:off x="228600" y="4038600"/>
            <a:ext cx="1717096" cy="1704975"/>
          </a:xfrm>
          <a:prstGeom prst="rect">
            <a:avLst/>
          </a:prstGeom>
        </p:spPr>
      </p:pic>
      <p:pic>
        <p:nvPicPr>
          <p:cNvPr id="6" name="Picture 5" descr="sw-7.JPG"/>
          <p:cNvPicPr>
            <a:picLocks noChangeAspect="1"/>
          </p:cNvPicPr>
          <p:nvPr/>
        </p:nvPicPr>
        <p:blipFill>
          <a:blip r:embed="rId3" cstate="print"/>
          <a:stretch>
            <a:fillRect/>
          </a:stretch>
        </p:blipFill>
        <p:spPr>
          <a:xfrm>
            <a:off x="2057400" y="3657600"/>
            <a:ext cx="3171825" cy="2504072"/>
          </a:xfrm>
          <a:prstGeom prst="rect">
            <a:avLst/>
          </a:prstGeom>
        </p:spPr>
      </p:pic>
      <p:pic>
        <p:nvPicPr>
          <p:cNvPr id="7" name="Picture 6" descr="sw-9.JPG"/>
          <p:cNvPicPr>
            <a:picLocks noChangeAspect="1"/>
          </p:cNvPicPr>
          <p:nvPr/>
        </p:nvPicPr>
        <p:blipFill>
          <a:blip r:embed="rId4" cstate="print"/>
          <a:stretch>
            <a:fillRect/>
          </a:stretch>
        </p:blipFill>
        <p:spPr>
          <a:xfrm>
            <a:off x="5105400" y="3962400"/>
            <a:ext cx="3900854" cy="2057400"/>
          </a:xfrm>
          <a:prstGeom prst="rect">
            <a:avLst/>
          </a:prstGeom>
        </p:spPr>
      </p:pic>
      <p:sp>
        <p:nvSpPr>
          <p:cNvPr id="8" name="TextBox 7"/>
          <p:cNvSpPr txBox="1"/>
          <p:nvPr/>
        </p:nvSpPr>
        <p:spPr>
          <a:xfrm>
            <a:off x="2057400" y="6324600"/>
            <a:ext cx="4724400" cy="461665"/>
          </a:xfrm>
          <a:prstGeom prst="rect">
            <a:avLst/>
          </a:prstGeom>
          <a:noFill/>
        </p:spPr>
        <p:txBody>
          <a:bodyPr wrap="square" rtlCol="0">
            <a:spAutoFit/>
          </a:bodyPr>
          <a:lstStyle/>
          <a:p>
            <a:r>
              <a:rPr lang="en-US" sz="2400" b="1" dirty="0" smtClean="0"/>
              <a:t>N</a:t>
            </a:r>
            <a:r>
              <a:rPr lang="en-US" sz="2400" dirty="0" smtClean="0"/>
              <a:t>ormally </a:t>
            </a:r>
            <a:r>
              <a:rPr lang="en-US" sz="2400" b="1" dirty="0" smtClean="0"/>
              <a:t>O</a:t>
            </a:r>
            <a:r>
              <a:rPr lang="en-US" sz="2400" dirty="0" smtClean="0"/>
              <a:t>pen </a:t>
            </a:r>
            <a:r>
              <a:rPr lang="en-US" sz="2400" b="1" dirty="0" err="1" smtClean="0"/>
              <a:t>P</a:t>
            </a:r>
            <a:r>
              <a:rPr lang="en-US" sz="2400" dirty="0" err="1" smtClean="0"/>
              <a:t>ush</a:t>
            </a:r>
            <a:r>
              <a:rPr lang="en-US" sz="2400" b="1" dirty="0" err="1" smtClean="0"/>
              <a:t>B</a:t>
            </a:r>
            <a:r>
              <a:rPr lang="en-US" sz="2400" dirty="0" err="1" smtClean="0"/>
              <a:t>utton</a:t>
            </a:r>
            <a:r>
              <a:rPr lang="en-US" sz="2400" dirty="0" smtClean="0"/>
              <a:t> switch</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Pushbutton Switch </a:t>
            </a:r>
            <a:br>
              <a:rPr lang="en-US" dirty="0" smtClean="0"/>
            </a:br>
            <a:r>
              <a:rPr lang="en-US" dirty="0" smtClean="0"/>
              <a:t>Digital  I/O Input Circuit</a:t>
            </a:r>
            <a:endParaRPr lang="en-US" dirty="0"/>
          </a:p>
        </p:txBody>
      </p:sp>
      <p:pic>
        <p:nvPicPr>
          <p:cNvPr id="5" name="Picture 4" descr="sw-14.JPG"/>
          <p:cNvPicPr>
            <a:picLocks noChangeAspect="1"/>
          </p:cNvPicPr>
          <p:nvPr/>
        </p:nvPicPr>
        <p:blipFill>
          <a:blip r:embed="rId2" cstate="print"/>
          <a:stretch>
            <a:fillRect/>
          </a:stretch>
        </p:blipFill>
        <p:spPr>
          <a:xfrm>
            <a:off x="838200" y="2133600"/>
            <a:ext cx="7162800" cy="4478903"/>
          </a:xfrm>
          <a:prstGeom prst="rect">
            <a:avLst/>
          </a:prstGeom>
        </p:spPr>
      </p:pic>
      <p:sp>
        <p:nvSpPr>
          <p:cNvPr id="6" name="Content Placeholder 5"/>
          <p:cNvSpPr>
            <a:spLocks noGrp="1"/>
          </p:cNvSpPr>
          <p:nvPr>
            <p:ph idx="1"/>
          </p:nvPr>
        </p:nvSpPr>
        <p:spPr>
          <a:xfrm>
            <a:off x="304800" y="1371600"/>
            <a:ext cx="8229600" cy="685800"/>
          </a:xfrm>
        </p:spPr>
        <p:txBody>
          <a:bodyPr/>
          <a:lstStyle/>
          <a:p>
            <a:r>
              <a:rPr lang="en-US" b="1" dirty="0" smtClean="0"/>
              <a:t>Active </a:t>
            </a:r>
            <a:r>
              <a:rPr lang="en-US" dirty="0" smtClean="0"/>
              <a:t>when</a:t>
            </a:r>
            <a:r>
              <a:rPr lang="en-US" b="1" dirty="0" smtClean="0"/>
              <a:t> High </a:t>
            </a:r>
            <a:r>
              <a:rPr lang="en-US" dirty="0" smtClean="0"/>
              <a:t>digital input</a:t>
            </a:r>
            <a:endParaRPr lang="en-US" dirty="0"/>
          </a:p>
        </p:txBody>
      </p:sp>
      <p:sp>
        <p:nvSpPr>
          <p:cNvPr id="7" name="TextBox 6"/>
          <p:cNvSpPr txBox="1"/>
          <p:nvPr/>
        </p:nvSpPr>
        <p:spPr>
          <a:xfrm>
            <a:off x="3200400" y="6488668"/>
            <a:ext cx="1447800" cy="369332"/>
          </a:xfrm>
          <a:prstGeom prst="rect">
            <a:avLst/>
          </a:prstGeom>
          <a:noFill/>
        </p:spPr>
        <p:txBody>
          <a:bodyPr wrap="square" rtlCol="0">
            <a:spAutoFit/>
          </a:bodyPr>
          <a:lstStyle/>
          <a:p>
            <a:r>
              <a:rPr lang="en-US" dirty="0" err="1" smtClean="0"/>
              <a:t>Gnd</a:t>
            </a:r>
            <a:r>
              <a:rPr lang="en-US" dirty="0" smtClean="0"/>
              <a:t>, 0 volts</a:t>
            </a:r>
            <a:endParaRPr lang="en-US" dirty="0"/>
          </a:p>
        </p:txBody>
      </p:sp>
      <p:sp>
        <p:nvSpPr>
          <p:cNvPr id="8" name="TextBox 7"/>
          <p:cNvSpPr txBox="1"/>
          <p:nvPr/>
        </p:nvSpPr>
        <p:spPr>
          <a:xfrm>
            <a:off x="6477000" y="6488668"/>
            <a:ext cx="1447800" cy="369332"/>
          </a:xfrm>
          <a:prstGeom prst="rect">
            <a:avLst/>
          </a:prstGeom>
          <a:noFill/>
        </p:spPr>
        <p:txBody>
          <a:bodyPr wrap="square" rtlCol="0">
            <a:spAutoFit/>
          </a:bodyPr>
          <a:lstStyle/>
          <a:p>
            <a:r>
              <a:rPr lang="en-US" dirty="0" err="1" smtClean="0"/>
              <a:t>Gnd</a:t>
            </a:r>
            <a:r>
              <a:rPr lang="en-US" dirty="0" smtClean="0"/>
              <a:t>, 0 volts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normAutofit fontScale="90000"/>
          </a:bodyPr>
          <a:lstStyle/>
          <a:p>
            <a:r>
              <a:rPr lang="en-US" dirty="0" smtClean="0"/>
              <a:t>Push Button test program </a:t>
            </a:r>
            <a:r>
              <a:rPr lang="en-US" sz="2000" dirty="0" smtClean="0"/>
              <a:t>(1 of 2 pages)</a:t>
            </a:r>
            <a:r>
              <a:rPr lang="en-US" dirty="0" smtClean="0"/>
              <a:t/>
            </a:r>
            <a:br>
              <a:rPr lang="en-US" dirty="0" smtClean="0"/>
            </a:br>
            <a:r>
              <a:rPr lang="en-US" sz="1800" dirty="0" smtClean="0">
                <a:solidFill>
                  <a:srgbClr val="FF0000"/>
                </a:solidFill>
              </a:rPr>
              <a:t>( red is comments statement )</a:t>
            </a:r>
            <a:endParaRPr lang="en-US" dirty="0">
              <a:solidFill>
                <a:srgbClr val="FF0000"/>
              </a:solidFill>
            </a:endParaRPr>
          </a:p>
        </p:txBody>
      </p:sp>
      <p:sp>
        <p:nvSpPr>
          <p:cNvPr id="3" name="Content Placeholder 2"/>
          <p:cNvSpPr>
            <a:spLocks noGrp="1"/>
          </p:cNvSpPr>
          <p:nvPr>
            <p:ph idx="1"/>
          </p:nvPr>
        </p:nvSpPr>
        <p:spPr>
          <a:xfrm>
            <a:off x="457200" y="1295400"/>
            <a:ext cx="8229600" cy="5105400"/>
          </a:xfrm>
        </p:spPr>
        <p:txBody>
          <a:bodyPr>
            <a:normAutofit fontScale="47500" lnSpcReduction="20000"/>
          </a:bodyPr>
          <a:lstStyle/>
          <a:p>
            <a:pPr>
              <a:buNone/>
            </a:pPr>
            <a:endParaRPr lang="en-US" sz="3800" dirty="0" smtClean="0">
              <a:solidFill>
                <a:srgbClr val="FF0000"/>
              </a:solidFill>
            </a:endParaRPr>
          </a:p>
          <a:p>
            <a:pPr>
              <a:buNone/>
            </a:pPr>
            <a:r>
              <a:rPr lang="en-US" sz="3800" dirty="0" smtClean="0">
                <a:solidFill>
                  <a:srgbClr val="FF0000"/>
                </a:solidFill>
              </a:rPr>
              <a:t>// Pushbutton program reports when a button is pushed and released</a:t>
            </a:r>
          </a:p>
          <a:p>
            <a:pPr>
              <a:buNone/>
            </a:pPr>
            <a:r>
              <a:rPr lang="en-US" sz="3800" dirty="0" smtClean="0"/>
              <a:t> </a:t>
            </a:r>
          </a:p>
          <a:p>
            <a:pPr>
              <a:buNone/>
            </a:pPr>
            <a:r>
              <a:rPr lang="en-US" sz="3800" dirty="0" smtClean="0">
                <a:solidFill>
                  <a:srgbClr val="FF0000"/>
                </a:solidFill>
              </a:rPr>
              <a:t>// Constant integer used to set pin numbers &gt;</a:t>
            </a:r>
          </a:p>
          <a:p>
            <a:pPr>
              <a:buNone/>
            </a:pPr>
            <a:r>
              <a:rPr lang="en-US" sz="3800" dirty="0" smtClean="0"/>
              <a:t>const </a:t>
            </a:r>
            <a:r>
              <a:rPr lang="en-US" sz="3800" dirty="0" err="1" smtClean="0"/>
              <a:t>int</a:t>
            </a:r>
            <a:r>
              <a:rPr lang="en-US" sz="3800" dirty="0" smtClean="0"/>
              <a:t> </a:t>
            </a:r>
            <a:r>
              <a:rPr lang="en-US" sz="3800" dirty="0" err="1" smtClean="0"/>
              <a:t>buttonPin</a:t>
            </a:r>
            <a:r>
              <a:rPr lang="en-US" sz="3800" dirty="0" smtClean="0"/>
              <a:t> = 12; </a:t>
            </a:r>
            <a:r>
              <a:rPr lang="en-US" sz="3800" dirty="0" smtClean="0">
                <a:solidFill>
                  <a:srgbClr val="FF0000"/>
                </a:solidFill>
              </a:rPr>
              <a:t>// the number of the pushbutton pin</a:t>
            </a:r>
          </a:p>
          <a:p>
            <a:pPr>
              <a:buNone/>
            </a:pPr>
            <a:r>
              <a:rPr lang="en-US" sz="3800" dirty="0" smtClean="0"/>
              <a:t> </a:t>
            </a:r>
          </a:p>
          <a:p>
            <a:pPr>
              <a:buNone/>
            </a:pPr>
            <a:r>
              <a:rPr lang="en-US" sz="3800" dirty="0" smtClean="0">
                <a:solidFill>
                  <a:srgbClr val="FF0000"/>
                </a:solidFill>
              </a:rPr>
              <a:t>// variables</a:t>
            </a:r>
          </a:p>
          <a:p>
            <a:pPr>
              <a:buNone/>
            </a:pPr>
            <a:r>
              <a:rPr lang="en-US" sz="3800" dirty="0" smtClean="0">
                <a:solidFill>
                  <a:srgbClr val="FF0000"/>
                </a:solidFill>
              </a:rPr>
              <a:t>//(Variables may change while the program runs)</a:t>
            </a:r>
          </a:p>
          <a:p>
            <a:pPr>
              <a:buNone/>
            </a:pPr>
            <a:r>
              <a:rPr lang="en-US" sz="3800" dirty="0" err="1" smtClean="0"/>
              <a:t>int</a:t>
            </a:r>
            <a:r>
              <a:rPr lang="en-US" sz="3800" dirty="0" smtClean="0"/>
              <a:t> </a:t>
            </a:r>
            <a:r>
              <a:rPr lang="en-US" sz="3800" dirty="0" err="1" smtClean="0"/>
              <a:t>buttonState</a:t>
            </a:r>
            <a:r>
              <a:rPr lang="en-US" sz="3800" dirty="0" smtClean="0"/>
              <a:t> = 0; </a:t>
            </a:r>
            <a:r>
              <a:rPr lang="en-US" sz="3800" dirty="0" smtClean="0">
                <a:solidFill>
                  <a:srgbClr val="FF0000"/>
                </a:solidFill>
              </a:rPr>
              <a:t>// variable the pushbutton status</a:t>
            </a:r>
          </a:p>
          <a:p>
            <a:pPr>
              <a:buNone/>
            </a:pPr>
            <a:r>
              <a:rPr lang="en-US" sz="3800" dirty="0" smtClean="0"/>
              <a:t> </a:t>
            </a:r>
          </a:p>
          <a:p>
            <a:pPr>
              <a:buNone/>
            </a:pPr>
            <a:r>
              <a:rPr lang="en-US" sz="3800" dirty="0" smtClean="0"/>
              <a:t>void setup() { </a:t>
            </a:r>
          </a:p>
          <a:p>
            <a:pPr>
              <a:buNone/>
            </a:pPr>
            <a:r>
              <a:rPr lang="en-US" sz="3800" dirty="0" smtClean="0">
                <a:solidFill>
                  <a:srgbClr val="FF0000"/>
                </a:solidFill>
              </a:rPr>
              <a:t>  // initialize Serial communications</a:t>
            </a:r>
          </a:p>
          <a:p>
            <a:pPr>
              <a:buNone/>
            </a:pPr>
            <a:r>
              <a:rPr lang="en-US" sz="3800" dirty="0" smtClean="0"/>
              <a:t>  </a:t>
            </a:r>
            <a:r>
              <a:rPr lang="en-US" sz="3800" dirty="0" err="1" smtClean="0"/>
              <a:t>Serial.begin</a:t>
            </a:r>
            <a:r>
              <a:rPr lang="en-US" sz="3800" dirty="0" smtClean="0"/>
              <a:t>(9600);</a:t>
            </a:r>
          </a:p>
          <a:p>
            <a:pPr>
              <a:buNone/>
            </a:pPr>
            <a:r>
              <a:rPr lang="en-US" sz="3800" dirty="0" smtClean="0"/>
              <a:t> </a:t>
            </a:r>
          </a:p>
          <a:p>
            <a:pPr>
              <a:buNone/>
            </a:pPr>
            <a:r>
              <a:rPr lang="en-US" sz="3800" dirty="0" smtClean="0"/>
              <a:t>  </a:t>
            </a:r>
            <a:r>
              <a:rPr lang="en-US" sz="3800" dirty="0" smtClean="0">
                <a:solidFill>
                  <a:srgbClr val="FF0000"/>
                </a:solidFill>
              </a:rPr>
              <a:t>// set the </a:t>
            </a:r>
            <a:r>
              <a:rPr lang="en-US" sz="3800" dirty="0" err="1" smtClean="0">
                <a:solidFill>
                  <a:srgbClr val="FF0000"/>
                </a:solidFill>
              </a:rPr>
              <a:t>buttonPin</a:t>
            </a:r>
            <a:r>
              <a:rPr lang="en-US" sz="3800" dirty="0" smtClean="0">
                <a:solidFill>
                  <a:srgbClr val="FF0000"/>
                </a:solidFill>
              </a:rPr>
              <a:t> mode to INPUT</a:t>
            </a:r>
          </a:p>
          <a:p>
            <a:pPr>
              <a:buNone/>
            </a:pPr>
            <a:r>
              <a:rPr lang="en-US" sz="3800" dirty="0" smtClean="0"/>
              <a:t>  </a:t>
            </a:r>
            <a:r>
              <a:rPr lang="en-US" sz="3800" dirty="0" err="1" smtClean="0"/>
              <a:t>pinMode</a:t>
            </a:r>
            <a:r>
              <a:rPr lang="en-US" sz="3800" dirty="0" smtClean="0"/>
              <a:t>(</a:t>
            </a:r>
            <a:r>
              <a:rPr lang="en-US" sz="3800" dirty="0" err="1" smtClean="0"/>
              <a:t>buttonPin</a:t>
            </a:r>
            <a:r>
              <a:rPr lang="en-US" sz="3800" dirty="0" smtClean="0"/>
              <a:t>, INPUT);     </a:t>
            </a:r>
          </a:p>
          <a:p>
            <a:pPr>
              <a:buNone/>
            </a:pPr>
            <a:r>
              <a:rPr lang="en-US" sz="3800" dirty="0" smtClean="0"/>
              <a:t>}</a:t>
            </a:r>
          </a:p>
          <a:p>
            <a:pPr>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dirty="0" smtClean="0"/>
              <a:t>Push Button test program </a:t>
            </a:r>
            <a:r>
              <a:rPr lang="en-US" sz="2000" dirty="0" smtClean="0"/>
              <a:t>(2of 2 pages)</a:t>
            </a:r>
            <a:r>
              <a:rPr lang="en-US" sz="2000" dirty="0" smtClean="0">
                <a:solidFill>
                  <a:srgbClr val="FF0000"/>
                </a:solidFill>
              </a:rPr>
              <a:t> </a:t>
            </a:r>
            <a:r>
              <a:rPr lang="en-US" dirty="0" smtClean="0">
                <a:solidFill>
                  <a:srgbClr val="FF0000"/>
                </a:solidFill>
              </a:rPr>
              <a:t/>
            </a:r>
            <a:br>
              <a:rPr lang="en-US" dirty="0" smtClean="0">
                <a:solidFill>
                  <a:srgbClr val="FF0000"/>
                </a:solidFill>
              </a:rPr>
            </a:br>
            <a:r>
              <a:rPr lang="en-US" sz="1600" dirty="0" smtClean="0">
                <a:solidFill>
                  <a:srgbClr val="FF0000"/>
                </a:solidFill>
              </a:rPr>
              <a:t>( red is comments statement )</a:t>
            </a:r>
            <a:endParaRPr lang="en-US" sz="1600" dirty="0"/>
          </a:p>
        </p:txBody>
      </p:sp>
      <p:sp>
        <p:nvSpPr>
          <p:cNvPr id="3" name="Content Placeholder 2"/>
          <p:cNvSpPr>
            <a:spLocks noGrp="1"/>
          </p:cNvSpPr>
          <p:nvPr>
            <p:ph idx="1"/>
          </p:nvPr>
        </p:nvSpPr>
        <p:spPr>
          <a:xfrm>
            <a:off x="457200" y="1066800"/>
            <a:ext cx="8229600" cy="5562600"/>
          </a:xfrm>
        </p:spPr>
        <p:txBody>
          <a:bodyPr>
            <a:normAutofit fontScale="62500" lnSpcReduction="20000"/>
          </a:bodyPr>
          <a:lstStyle/>
          <a:p>
            <a:pPr>
              <a:buNone/>
            </a:pPr>
            <a:r>
              <a:rPr lang="en-US" dirty="0" smtClean="0"/>
              <a:t>void loop(){</a:t>
            </a:r>
          </a:p>
          <a:p>
            <a:pPr>
              <a:buNone/>
            </a:pPr>
            <a:r>
              <a:rPr lang="en-US" dirty="0" smtClean="0"/>
              <a:t> </a:t>
            </a:r>
          </a:p>
          <a:p>
            <a:pPr>
              <a:buNone/>
            </a:pPr>
            <a:r>
              <a:rPr lang="en-US" dirty="0" smtClean="0"/>
              <a:t> </a:t>
            </a:r>
            <a:r>
              <a:rPr lang="en-US" dirty="0" smtClean="0">
                <a:solidFill>
                  <a:srgbClr val="FF0000"/>
                </a:solidFill>
              </a:rPr>
              <a:t> // get the state of the pushbutton</a:t>
            </a:r>
          </a:p>
          <a:p>
            <a:pPr>
              <a:buNone/>
            </a:pPr>
            <a:r>
              <a:rPr lang="en-US" dirty="0" smtClean="0"/>
              <a:t>  </a:t>
            </a:r>
            <a:r>
              <a:rPr lang="en-US" dirty="0" err="1" smtClean="0"/>
              <a:t>buttonState</a:t>
            </a:r>
            <a:r>
              <a:rPr lang="en-US" dirty="0" smtClean="0"/>
              <a:t> = </a:t>
            </a:r>
            <a:r>
              <a:rPr lang="en-US" dirty="0" err="1" smtClean="0"/>
              <a:t>digitalRead</a:t>
            </a:r>
            <a:r>
              <a:rPr lang="en-US" dirty="0" smtClean="0"/>
              <a:t>(</a:t>
            </a:r>
            <a:r>
              <a:rPr lang="en-US" dirty="0" err="1" smtClean="0"/>
              <a:t>buttonPin</a:t>
            </a:r>
            <a:r>
              <a:rPr lang="en-US" dirty="0" smtClean="0"/>
              <a:t>);</a:t>
            </a:r>
          </a:p>
          <a:p>
            <a:pPr>
              <a:buNone/>
            </a:pPr>
            <a:r>
              <a:rPr lang="en-US" dirty="0" smtClean="0"/>
              <a:t> </a:t>
            </a:r>
          </a:p>
          <a:p>
            <a:pPr>
              <a:buNone/>
            </a:pPr>
            <a:r>
              <a:rPr lang="en-US" dirty="0" smtClean="0"/>
              <a:t>  </a:t>
            </a:r>
            <a:r>
              <a:rPr lang="en-US" dirty="0" smtClean="0">
                <a:solidFill>
                  <a:srgbClr val="FF0000"/>
                </a:solidFill>
              </a:rPr>
              <a:t>// is the button pressed?</a:t>
            </a:r>
          </a:p>
          <a:p>
            <a:pPr>
              <a:buNone/>
            </a:pPr>
            <a:r>
              <a:rPr lang="en-US" dirty="0" smtClean="0">
                <a:solidFill>
                  <a:srgbClr val="FF0000"/>
                </a:solidFill>
              </a:rPr>
              <a:t>  // if it is, the </a:t>
            </a:r>
            <a:r>
              <a:rPr lang="en-US" dirty="0" err="1" smtClean="0">
                <a:solidFill>
                  <a:srgbClr val="FF0000"/>
                </a:solidFill>
              </a:rPr>
              <a:t>buttonState</a:t>
            </a:r>
            <a:r>
              <a:rPr lang="en-US" dirty="0" smtClean="0">
                <a:solidFill>
                  <a:srgbClr val="FF0000"/>
                </a:solidFill>
              </a:rPr>
              <a:t> is HIGH:</a:t>
            </a:r>
          </a:p>
          <a:p>
            <a:pPr>
              <a:buNone/>
            </a:pPr>
            <a:r>
              <a:rPr lang="en-US" dirty="0" smtClean="0"/>
              <a:t>  if (</a:t>
            </a:r>
            <a:r>
              <a:rPr lang="en-US" dirty="0" err="1" smtClean="0"/>
              <a:t>buttonState</a:t>
            </a:r>
            <a:r>
              <a:rPr lang="en-US" dirty="0" smtClean="0"/>
              <a:t> == HIGH) {     </a:t>
            </a:r>
          </a:p>
          <a:p>
            <a:pPr>
              <a:buNone/>
            </a:pPr>
            <a:r>
              <a:rPr lang="en-US" dirty="0" smtClean="0"/>
              <a:t>   </a:t>
            </a:r>
            <a:r>
              <a:rPr lang="en-US" dirty="0" smtClean="0">
                <a:solidFill>
                  <a:srgbClr val="FF0000"/>
                </a:solidFill>
              </a:rPr>
              <a:t> // Tell the world</a:t>
            </a:r>
          </a:p>
          <a:p>
            <a:pPr>
              <a:buNone/>
            </a:pPr>
            <a:r>
              <a:rPr lang="en-US" dirty="0" smtClean="0"/>
              <a:t>    </a:t>
            </a:r>
            <a:r>
              <a:rPr lang="en-US" dirty="0" err="1" smtClean="0"/>
              <a:t>Serial.println</a:t>
            </a:r>
            <a:r>
              <a:rPr lang="en-US" dirty="0" smtClean="0"/>
              <a:t>("Button pushed."); </a:t>
            </a:r>
          </a:p>
          <a:p>
            <a:pPr>
              <a:buNone/>
            </a:pPr>
            <a:r>
              <a:rPr lang="en-US" dirty="0" smtClean="0"/>
              <a:t>  } </a:t>
            </a:r>
          </a:p>
          <a:p>
            <a:pPr>
              <a:buNone/>
            </a:pPr>
            <a:r>
              <a:rPr lang="en-US" dirty="0" smtClean="0"/>
              <a:t>  else {</a:t>
            </a:r>
          </a:p>
          <a:p>
            <a:pPr>
              <a:buNone/>
            </a:pPr>
            <a:r>
              <a:rPr lang="en-US" dirty="0" smtClean="0"/>
              <a:t>     </a:t>
            </a:r>
            <a:r>
              <a:rPr lang="en-US" dirty="0" err="1" smtClean="0"/>
              <a:t>Serial.println</a:t>
            </a:r>
            <a:r>
              <a:rPr lang="en-US" dirty="0" smtClean="0"/>
              <a:t>("Button not pushed.");</a:t>
            </a:r>
          </a:p>
          <a:p>
            <a:pPr>
              <a:buNone/>
            </a:pPr>
            <a:r>
              <a:rPr lang="en-US" dirty="0" smtClean="0"/>
              <a:t>  }</a:t>
            </a:r>
          </a:p>
          <a:p>
            <a:pPr>
              <a:buNone/>
            </a:pPr>
            <a:r>
              <a:rPr lang="en-US" dirty="0" smtClean="0"/>
              <a:t>   </a:t>
            </a:r>
          </a:p>
          <a:p>
            <a:pPr>
              <a:buNone/>
            </a:pPr>
            <a:r>
              <a:rPr lang="en-US" dirty="0" smtClean="0"/>
              <a:t>  delay(500); // pause for 1/2 a second</a:t>
            </a:r>
          </a:p>
          <a:p>
            <a:pPr>
              <a:buNone/>
            </a:pPr>
            <a:r>
              <a:rPr lang="en-US" dirty="0" smtClean="0"/>
              <a: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pPr>
              <a:buNone/>
            </a:pPr>
            <a:r>
              <a:rPr lang="en-US" sz="4800" dirty="0" smtClean="0"/>
              <a:t>if (</a:t>
            </a:r>
            <a:r>
              <a:rPr lang="en-US" sz="4800" dirty="0" err="1" smtClean="0"/>
              <a:t>buttonState</a:t>
            </a:r>
            <a:r>
              <a:rPr lang="en-US" sz="4800" dirty="0" smtClean="0"/>
              <a:t> == HIGH)</a:t>
            </a:r>
          </a:p>
          <a:p>
            <a:pPr>
              <a:buNone/>
            </a:pPr>
            <a:endParaRPr lang="en-US" dirty="0" smtClean="0"/>
          </a:p>
          <a:p>
            <a:pPr>
              <a:buNone/>
            </a:pPr>
            <a:r>
              <a:rPr lang="en-US" dirty="0" smtClean="0"/>
              <a:t> </a:t>
            </a:r>
            <a:r>
              <a:rPr lang="en-US" b="1" dirty="0" smtClean="0"/>
              <a:t>if</a:t>
            </a:r>
            <a:r>
              <a:rPr lang="en-US" dirty="0" smtClean="0">
                <a:solidFill>
                  <a:srgbClr val="FF0000"/>
                </a:solidFill>
              </a:rPr>
              <a:t>, which is used in conjunction with a </a:t>
            </a:r>
            <a:r>
              <a:rPr lang="en-US" dirty="0" smtClean="0">
                <a:solidFill>
                  <a:srgbClr val="0070C0"/>
                </a:solidFill>
              </a:rPr>
              <a:t>comparison operator</a:t>
            </a:r>
            <a:r>
              <a:rPr lang="en-US" dirty="0" smtClean="0">
                <a:solidFill>
                  <a:srgbClr val="FF0000"/>
                </a:solidFill>
              </a:rPr>
              <a:t>, tests whether a certain condition has been reached, such as an input being above a certain number. The format for an if test is: </a:t>
            </a:r>
          </a:p>
          <a:p>
            <a:r>
              <a:rPr lang="en-US" dirty="0" smtClean="0"/>
              <a:t>if (</a:t>
            </a:r>
            <a:r>
              <a:rPr lang="en-US" dirty="0" err="1" smtClean="0"/>
              <a:t>someVariable</a:t>
            </a:r>
            <a:r>
              <a:rPr lang="en-US" dirty="0" smtClean="0"/>
              <a:t> ==HIGH) { // do something here }</a:t>
            </a:r>
          </a:p>
          <a:p>
            <a:r>
              <a:rPr lang="en-US" b="1" dirty="0" smtClean="0"/>
              <a:t>==</a:t>
            </a:r>
            <a:r>
              <a:rPr lang="en-US" dirty="0" smtClean="0"/>
              <a:t> </a:t>
            </a:r>
            <a:r>
              <a:rPr lang="en-US" dirty="0" smtClean="0">
                <a:solidFill>
                  <a:srgbClr val="FF0000"/>
                </a:solidFill>
              </a:rPr>
              <a:t>, </a:t>
            </a:r>
            <a:r>
              <a:rPr lang="en-US" sz="3000" dirty="0" smtClean="0">
                <a:solidFill>
                  <a:srgbClr val="FF0000"/>
                </a:solidFill>
              </a:rPr>
              <a:t>use the double equal sign </a:t>
            </a:r>
          </a:p>
          <a:p>
            <a:pPr>
              <a:buNone/>
            </a:pPr>
            <a:r>
              <a:rPr lang="en-US" sz="3000" dirty="0" smtClean="0">
                <a:solidFill>
                  <a:srgbClr val="FF0000"/>
                </a:solidFill>
              </a:rPr>
              <a:t>	(e.g. if (</a:t>
            </a:r>
            <a:r>
              <a:rPr lang="en-US" sz="3000" dirty="0" err="1" smtClean="0">
                <a:solidFill>
                  <a:srgbClr val="0070C0"/>
                </a:solidFill>
              </a:rPr>
              <a:t>buttonState</a:t>
            </a:r>
            <a:r>
              <a:rPr lang="en-US" sz="3000" dirty="0" smtClean="0">
                <a:solidFill>
                  <a:srgbClr val="FF0000"/>
                </a:solidFill>
              </a:rPr>
              <a:t> == HIGH) ), which is the </a:t>
            </a:r>
            <a:r>
              <a:rPr lang="en-US" sz="3000" dirty="0" smtClean="0">
                <a:solidFill>
                  <a:srgbClr val="0070C0"/>
                </a:solidFill>
              </a:rPr>
              <a:t>comparison operator</a:t>
            </a:r>
            <a:r>
              <a:rPr lang="en-US" sz="3000" dirty="0" smtClean="0">
                <a:solidFill>
                  <a:srgbClr val="FF0000"/>
                </a:solidFill>
              </a:rPr>
              <a:t>, and tests </a:t>
            </a:r>
            <a:r>
              <a:rPr lang="en-US" sz="3000" i="1" dirty="0" smtClean="0">
                <a:solidFill>
                  <a:srgbClr val="FF0000"/>
                </a:solidFill>
              </a:rPr>
              <a:t>whether</a:t>
            </a:r>
            <a:r>
              <a:rPr lang="en-US" sz="3000" dirty="0" smtClean="0">
                <a:solidFill>
                  <a:srgbClr val="FF0000"/>
                </a:solidFill>
              </a:rPr>
              <a:t> </a:t>
            </a:r>
            <a:r>
              <a:rPr lang="en-US" sz="3000" dirty="0" err="1" smtClean="0">
                <a:solidFill>
                  <a:srgbClr val="FF0000"/>
                </a:solidFill>
              </a:rPr>
              <a:t>xbuttonState</a:t>
            </a:r>
            <a:r>
              <a:rPr lang="en-US" sz="3000" dirty="0" smtClean="0">
                <a:solidFill>
                  <a:srgbClr val="FF0000"/>
                </a:solidFill>
              </a:rPr>
              <a:t> is equal to digital HIGH or not. </a:t>
            </a:r>
            <a:endParaRPr lang="en-US" sz="30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w-31.JPG"/>
          <p:cNvPicPr>
            <a:picLocks noGrp="1" noChangeAspect="1"/>
          </p:cNvPicPr>
          <p:nvPr>
            <p:ph idx="1"/>
          </p:nvPr>
        </p:nvPicPr>
        <p:blipFill>
          <a:blip r:embed="rId2" cstate="print"/>
          <a:stretch>
            <a:fillRect/>
          </a:stretch>
        </p:blipFill>
        <p:spPr>
          <a:xfrm>
            <a:off x="-120479" y="228600"/>
            <a:ext cx="9328151" cy="6324600"/>
          </a:xfrm>
        </p:spPr>
      </p:pic>
      <p:sp>
        <p:nvSpPr>
          <p:cNvPr id="8" name="TextBox 7"/>
          <p:cNvSpPr txBox="1"/>
          <p:nvPr/>
        </p:nvSpPr>
        <p:spPr>
          <a:xfrm>
            <a:off x="152400" y="152400"/>
            <a:ext cx="8839200" cy="646331"/>
          </a:xfrm>
          <a:prstGeom prst="rect">
            <a:avLst/>
          </a:prstGeom>
          <a:solidFill>
            <a:schemeClr val="bg1"/>
          </a:solidFill>
        </p:spPr>
        <p:txBody>
          <a:bodyPr wrap="square" rtlCol="0">
            <a:spAutoFit/>
          </a:bodyPr>
          <a:lstStyle/>
          <a:p>
            <a:pPr algn="ctr"/>
            <a:r>
              <a:rPr lang="en-US" sz="3600" dirty="0" smtClean="0"/>
              <a:t>some comparison operators</a:t>
            </a:r>
            <a:r>
              <a:rPr lang="en-US" dirty="0" smtClean="0"/>
              <a: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Serial.println</a:t>
            </a:r>
            <a:r>
              <a:rPr lang="en-US" dirty="0" smtClean="0"/>
              <a:t>("Button pushed.");</a:t>
            </a: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solidFill>
                  <a:srgbClr val="FF0000"/>
                </a:solidFill>
              </a:rPr>
              <a:t>You can use the </a:t>
            </a:r>
            <a:r>
              <a:rPr lang="en-US" dirty="0" err="1" smtClean="0">
                <a:solidFill>
                  <a:srgbClr val="FF0000"/>
                </a:solidFill>
              </a:rPr>
              <a:t>Arduino</a:t>
            </a:r>
            <a:r>
              <a:rPr lang="en-US" dirty="0" smtClean="0">
                <a:solidFill>
                  <a:srgbClr val="FF0000"/>
                </a:solidFill>
              </a:rPr>
              <a:t> environment's built-in serial monitor to communicate with an </a:t>
            </a:r>
            <a:r>
              <a:rPr lang="en-US" dirty="0" err="1" smtClean="0">
                <a:solidFill>
                  <a:srgbClr val="FF0000"/>
                </a:solidFill>
              </a:rPr>
              <a:t>Arduino</a:t>
            </a:r>
            <a:r>
              <a:rPr lang="en-US" dirty="0" smtClean="0">
                <a:solidFill>
                  <a:srgbClr val="FF0000"/>
                </a:solidFill>
              </a:rPr>
              <a:t> board. Click the serial monitor button in the toolbar and select the same baud rate used in the call to begin().</a:t>
            </a:r>
          </a:p>
          <a:p>
            <a:r>
              <a:rPr lang="en-US" b="1" dirty="0" err="1" smtClean="0"/>
              <a:t>println</a:t>
            </a:r>
            <a:r>
              <a:rPr lang="en-US" dirty="0" smtClean="0"/>
              <a:t>(</a:t>
            </a:r>
            <a:r>
              <a:rPr lang="en-US" dirty="0" err="1" smtClean="0"/>
              <a:t>val</a:t>
            </a:r>
            <a:r>
              <a:rPr lang="en-US" dirty="0" smtClean="0"/>
              <a:t>)  </a:t>
            </a:r>
            <a:r>
              <a:rPr lang="en-US" dirty="0" smtClean="0">
                <a:solidFill>
                  <a:srgbClr val="FF0000"/>
                </a:solidFill>
              </a:rPr>
              <a:t>Prints data to the serial port as human-readable ASCII text followed by a carriage return character </a:t>
            </a:r>
          </a:p>
          <a:p>
            <a:r>
              <a:rPr lang="en-US" dirty="0" err="1" smtClean="0"/>
              <a:t>println</a:t>
            </a:r>
            <a:r>
              <a:rPr lang="en-US" b="1" dirty="0" smtClean="0"/>
              <a:t>(</a:t>
            </a:r>
            <a:r>
              <a:rPr lang="en-US" b="1" dirty="0" err="1" smtClean="0"/>
              <a:t>val</a:t>
            </a:r>
            <a:r>
              <a:rPr lang="en-US" b="1" dirty="0" smtClean="0"/>
              <a:t>)</a:t>
            </a:r>
            <a:r>
              <a:rPr lang="en-US" b="1" dirty="0" smtClean="0">
                <a:solidFill>
                  <a:srgbClr val="FF0000"/>
                </a:solidFill>
              </a:rPr>
              <a:t> </a:t>
            </a:r>
            <a:r>
              <a:rPr lang="en-US" dirty="0" err="1" smtClean="0">
                <a:solidFill>
                  <a:srgbClr val="FF0000"/>
                </a:solidFill>
              </a:rPr>
              <a:t>val</a:t>
            </a:r>
            <a:r>
              <a:rPr lang="en-US" dirty="0" smtClean="0">
                <a:solidFill>
                  <a:srgbClr val="FF0000"/>
                </a:solidFill>
              </a:rPr>
              <a:t>: the value to print - any data type .  </a:t>
            </a:r>
            <a:r>
              <a:rPr lang="en-US" dirty="0" smtClean="0">
                <a:solidFill>
                  <a:srgbClr val="0070C0"/>
                </a:solidFill>
              </a:rPr>
              <a:t>("Button pushed.")</a:t>
            </a:r>
            <a:endParaRPr lang="en-US" b="1" dirty="0">
              <a:solidFill>
                <a:srgbClr val="0070C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fontScale="90000"/>
          </a:bodyPr>
          <a:lstStyle/>
          <a:p>
            <a:pPr algn="l"/>
            <a:r>
              <a:rPr lang="en-US" sz="3600" dirty="0" smtClean="0"/>
              <a:t> </a:t>
            </a:r>
            <a:br>
              <a:rPr lang="en-US" sz="3600" dirty="0" smtClean="0"/>
            </a:br>
            <a:r>
              <a:rPr lang="en-US" sz="3600" dirty="0" smtClean="0"/>
              <a:t>else {</a:t>
            </a:r>
            <a:br>
              <a:rPr lang="en-US" sz="3600" dirty="0" smtClean="0"/>
            </a:br>
            <a:r>
              <a:rPr lang="en-US" sz="3600" dirty="0" smtClean="0"/>
              <a:t>     </a:t>
            </a:r>
            <a:r>
              <a:rPr lang="en-US" sz="3600" dirty="0" err="1" smtClean="0"/>
              <a:t>Serial.println</a:t>
            </a:r>
            <a:r>
              <a:rPr lang="en-US" sz="3600" dirty="0" smtClean="0"/>
              <a:t>("Button not pushed.");</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Else   </a:t>
            </a:r>
            <a:r>
              <a:rPr lang="en-US" b="1" dirty="0" smtClean="0">
                <a:solidFill>
                  <a:srgbClr val="FF0000"/>
                </a:solidFill>
              </a:rPr>
              <a:t>if/else</a:t>
            </a:r>
            <a:r>
              <a:rPr lang="en-US" dirty="0" smtClean="0">
                <a:solidFill>
                  <a:srgbClr val="FF0000"/>
                </a:solidFill>
              </a:rPr>
              <a:t> allows greater control over the flow of code than the basic </a:t>
            </a:r>
            <a:r>
              <a:rPr lang="en-US" b="1" dirty="0" smtClean="0">
                <a:solidFill>
                  <a:srgbClr val="FF0000"/>
                </a:solidFill>
              </a:rPr>
              <a:t>if</a:t>
            </a:r>
            <a:r>
              <a:rPr lang="en-US" dirty="0" smtClean="0">
                <a:solidFill>
                  <a:srgbClr val="FF0000"/>
                </a:solidFill>
              </a:rPr>
              <a:t> statement, by allowing multiple tests to be grouped together</a:t>
            </a:r>
          </a:p>
          <a:p>
            <a:r>
              <a:rPr lang="en-US" b="1" dirty="0" smtClean="0">
                <a:solidFill>
                  <a:srgbClr val="FF0000"/>
                </a:solidFill>
              </a:rPr>
              <a:t>In the case that the input is not HIGH </a:t>
            </a:r>
            <a:r>
              <a:rPr lang="en-US" dirty="0" smtClean="0">
                <a:solidFill>
                  <a:srgbClr val="FF0000"/>
                </a:solidFill>
              </a:rPr>
              <a:t>the else comparison statement prints “Button not pushed” on the serial IDE monitor.</a:t>
            </a:r>
          </a:p>
          <a:p>
            <a:r>
              <a:rPr lang="en-US" dirty="0" smtClean="0">
                <a:solidFill>
                  <a:srgbClr val="FF0000"/>
                </a:solidFill>
              </a:rPr>
              <a:t>We have a 500 ms delay and loop back to </a:t>
            </a:r>
            <a:r>
              <a:rPr lang="en-US" b="1" dirty="0" smtClean="0">
                <a:solidFill>
                  <a:srgbClr val="FF0000"/>
                </a:solidFill>
              </a:rPr>
              <a:t>if</a:t>
            </a:r>
            <a:r>
              <a:rPr lang="en-US" dirty="0" smtClean="0">
                <a:solidFill>
                  <a:srgbClr val="FF0000"/>
                </a:solidFill>
              </a:rPr>
              <a:t> again, repeat over and over.</a:t>
            </a:r>
          </a:p>
          <a:p>
            <a:endParaRPr lang="en-US"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914400"/>
          </a:xfrm>
        </p:spPr>
        <p:txBody>
          <a:bodyPr/>
          <a:lstStyle/>
          <a:p>
            <a:r>
              <a:rPr lang="en-US" b="1" dirty="0" smtClean="0"/>
              <a:t>Analog versus Digital </a:t>
            </a:r>
            <a:r>
              <a:rPr lang="en-US" sz="2800" b="1" dirty="0" smtClean="0"/>
              <a:t>signals</a:t>
            </a:r>
            <a:endParaRPr lang="en-US" dirty="0"/>
          </a:p>
        </p:txBody>
      </p:sp>
      <p:sp>
        <p:nvSpPr>
          <p:cNvPr id="5" name="Content Placeholder 4"/>
          <p:cNvSpPr>
            <a:spLocks noGrp="1"/>
          </p:cNvSpPr>
          <p:nvPr>
            <p:ph idx="1"/>
          </p:nvPr>
        </p:nvSpPr>
        <p:spPr>
          <a:xfrm>
            <a:off x="457200" y="990600"/>
            <a:ext cx="8229600" cy="5715000"/>
          </a:xfrm>
        </p:spPr>
        <p:txBody>
          <a:bodyPr>
            <a:normAutofit/>
          </a:bodyPr>
          <a:lstStyle/>
          <a:p>
            <a:r>
              <a:rPr lang="en-US" sz="2800" dirty="0" smtClean="0"/>
              <a:t>The term </a:t>
            </a:r>
            <a:r>
              <a:rPr lang="en-US" sz="2800" b="1" dirty="0" smtClean="0"/>
              <a:t>digital signal</a:t>
            </a:r>
            <a:r>
              <a:rPr lang="en-US" sz="2800" dirty="0" smtClean="0"/>
              <a:t> refers </a:t>
            </a:r>
            <a:r>
              <a:rPr lang="en-US" sz="2800" b="1" dirty="0" smtClean="0">
                <a:solidFill>
                  <a:srgbClr val="FF0000"/>
                </a:solidFill>
              </a:rPr>
              <a:t>to two discrete voltage states</a:t>
            </a:r>
            <a:r>
              <a:rPr lang="en-US" sz="2800" dirty="0" smtClean="0"/>
              <a:t> changing over time. These states represent a higher and lower voltage</a:t>
            </a:r>
          </a:p>
        </p:txBody>
      </p:sp>
      <p:pic>
        <p:nvPicPr>
          <p:cNvPr id="6" name="Picture 5" descr="pwm-2.JPG"/>
          <p:cNvPicPr>
            <a:picLocks noChangeAspect="1"/>
          </p:cNvPicPr>
          <p:nvPr/>
        </p:nvPicPr>
        <p:blipFill>
          <a:blip r:embed="rId2" cstate="print"/>
          <a:stretch>
            <a:fillRect/>
          </a:stretch>
        </p:blipFill>
        <p:spPr>
          <a:xfrm>
            <a:off x="457200" y="2286000"/>
            <a:ext cx="4400550" cy="3048000"/>
          </a:xfrm>
          <a:prstGeom prst="rect">
            <a:avLst/>
          </a:prstGeom>
        </p:spPr>
      </p:pic>
      <p:sp>
        <p:nvSpPr>
          <p:cNvPr id="7" name="TextBox 6"/>
          <p:cNvSpPr txBox="1"/>
          <p:nvPr/>
        </p:nvSpPr>
        <p:spPr>
          <a:xfrm>
            <a:off x="5257800" y="2362200"/>
            <a:ext cx="3429000" cy="1200329"/>
          </a:xfrm>
          <a:prstGeom prst="rect">
            <a:avLst/>
          </a:prstGeom>
          <a:noFill/>
        </p:spPr>
        <p:txBody>
          <a:bodyPr wrap="square" rtlCol="0">
            <a:spAutoFit/>
          </a:bodyPr>
          <a:lstStyle/>
          <a:p>
            <a:r>
              <a:rPr lang="en-US" sz="2400" dirty="0" smtClean="0"/>
              <a:t>High (on=1=+5volts) </a:t>
            </a:r>
          </a:p>
          <a:p>
            <a:r>
              <a:rPr lang="en-US" sz="2400" dirty="0" smtClean="0"/>
              <a:t>or </a:t>
            </a:r>
          </a:p>
          <a:p>
            <a:r>
              <a:rPr lang="en-US" sz="2400" dirty="0" smtClean="0"/>
              <a:t>Low (off=0=0 volts)</a:t>
            </a:r>
            <a:endParaRPr lang="en-US" sz="2400" dirty="0"/>
          </a:p>
        </p:txBody>
      </p:sp>
      <p:sp>
        <p:nvSpPr>
          <p:cNvPr id="8" name="TextBox 7"/>
          <p:cNvSpPr txBox="1"/>
          <p:nvPr/>
        </p:nvSpPr>
        <p:spPr>
          <a:xfrm>
            <a:off x="5410200" y="4343400"/>
            <a:ext cx="3352800" cy="1200329"/>
          </a:xfrm>
          <a:prstGeom prst="rect">
            <a:avLst/>
          </a:prstGeom>
          <a:noFill/>
        </p:spPr>
        <p:txBody>
          <a:bodyPr wrap="square" rtlCol="0">
            <a:spAutoFit/>
          </a:bodyPr>
          <a:lstStyle/>
          <a:p>
            <a:r>
              <a:rPr lang="en-US" sz="2400" dirty="0" smtClean="0"/>
              <a:t>Variable voltage,  </a:t>
            </a:r>
          </a:p>
          <a:p>
            <a:r>
              <a:rPr lang="en-US" sz="2400" dirty="0" smtClean="0"/>
              <a:t>+/- voltage from voltage     reference point</a:t>
            </a:r>
            <a:endParaRPr lang="en-US" sz="2400" dirty="0"/>
          </a:p>
        </p:txBody>
      </p:sp>
      <p:cxnSp>
        <p:nvCxnSpPr>
          <p:cNvPr id="10" name="Straight Arrow Connector 9"/>
          <p:cNvCxnSpPr/>
          <p:nvPr/>
        </p:nvCxnSpPr>
        <p:spPr>
          <a:xfrm flipH="1">
            <a:off x="3810000" y="2514600"/>
            <a:ext cx="1447800" cy="1524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4495800" y="3352800"/>
            <a:ext cx="762000"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200400" y="2743200"/>
            <a:ext cx="533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733800" y="3352800"/>
            <a:ext cx="533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133600" y="2819400"/>
            <a:ext cx="533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66800" y="2819400"/>
            <a:ext cx="533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667000" y="3352800"/>
            <a:ext cx="533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00200" y="3352800"/>
            <a:ext cx="533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057400" y="5562600"/>
            <a:ext cx="4572000" cy="646331"/>
          </a:xfrm>
          <a:prstGeom prst="rect">
            <a:avLst/>
          </a:prstGeom>
        </p:spPr>
        <p:txBody>
          <a:bodyPr>
            <a:spAutoFit/>
          </a:bodyPr>
          <a:lstStyle/>
          <a:p>
            <a:r>
              <a:rPr lang="en-US" dirty="0" smtClean="0"/>
              <a:t>The term </a:t>
            </a:r>
            <a:r>
              <a:rPr lang="en-US" b="1" dirty="0" smtClean="0"/>
              <a:t>analog signal</a:t>
            </a:r>
            <a:r>
              <a:rPr lang="en-US" dirty="0" smtClean="0"/>
              <a:t> refers to continuously varying voltage over time</a:t>
            </a:r>
            <a:endParaRPr lang="en-US" dirty="0"/>
          </a:p>
        </p:txBody>
      </p:sp>
      <p:sp>
        <p:nvSpPr>
          <p:cNvPr id="16" name="Right Brace 15"/>
          <p:cNvSpPr/>
          <p:nvPr/>
        </p:nvSpPr>
        <p:spPr>
          <a:xfrm>
            <a:off x="4191000" y="3962400"/>
            <a:ext cx="1219200" cy="1219200"/>
          </a:xfrm>
          <a:prstGeom prst="rightBrace">
            <a:avLst/>
          </a:prstGeom>
          <a:noFill/>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28800"/>
          </a:xfrm>
        </p:spPr>
        <p:txBody>
          <a:bodyPr>
            <a:normAutofit/>
          </a:bodyPr>
          <a:lstStyle/>
          <a:p>
            <a:r>
              <a:rPr lang="en-US" sz="2700" dirty="0" smtClean="0"/>
              <a:t>Push Button test program</a:t>
            </a:r>
            <a:r>
              <a:rPr lang="en-US" dirty="0" smtClean="0"/>
              <a:t/>
            </a:r>
            <a:br>
              <a:rPr lang="en-US" dirty="0" smtClean="0"/>
            </a:br>
            <a:r>
              <a:rPr lang="en-US" sz="4000" dirty="0" smtClean="0"/>
              <a:t>We will use the serial monitor on the </a:t>
            </a:r>
            <a:r>
              <a:rPr lang="en-US" sz="4000" dirty="0" err="1" smtClean="0"/>
              <a:t>Arduino</a:t>
            </a:r>
            <a:r>
              <a:rPr lang="en-US" sz="4000" dirty="0" smtClean="0"/>
              <a:t> IDE</a:t>
            </a:r>
            <a:endParaRPr lang="en-US" sz="4000" dirty="0"/>
          </a:p>
        </p:txBody>
      </p:sp>
      <p:pic>
        <p:nvPicPr>
          <p:cNvPr id="4" name="Content Placeholder 3" descr="sw-21.JPG"/>
          <p:cNvPicPr>
            <a:picLocks noGrp="1" noChangeAspect="1"/>
          </p:cNvPicPr>
          <p:nvPr>
            <p:ph idx="1"/>
          </p:nvPr>
        </p:nvPicPr>
        <p:blipFill>
          <a:blip r:embed="rId2" cstate="print"/>
          <a:stretch>
            <a:fillRect/>
          </a:stretch>
        </p:blipFill>
        <p:spPr>
          <a:xfrm>
            <a:off x="838200" y="2057400"/>
            <a:ext cx="6935080" cy="4617985"/>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sz="3200" dirty="0" smtClean="0"/>
              <a:t>Push Button test program</a:t>
            </a:r>
            <a:r>
              <a:rPr lang="en-US" dirty="0" smtClean="0"/>
              <a:t/>
            </a:r>
            <a:br>
              <a:rPr lang="en-US" dirty="0" smtClean="0"/>
            </a:br>
            <a:r>
              <a:rPr lang="en-US" sz="4000" dirty="0" smtClean="0"/>
              <a:t>We will use the serial monitor on the </a:t>
            </a:r>
            <a:r>
              <a:rPr lang="en-US" sz="4000" dirty="0" err="1" smtClean="0"/>
              <a:t>Arduino</a:t>
            </a:r>
            <a:r>
              <a:rPr lang="en-US" sz="4000" dirty="0" smtClean="0"/>
              <a:t> IDE to show status of input pin</a:t>
            </a:r>
            <a:endParaRPr lang="en-US" sz="4000" dirty="0"/>
          </a:p>
        </p:txBody>
      </p:sp>
      <p:pic>
        <p:nvPicPr>
          <p:cNvPr id="4" name="Content Placeholder 3" descr="sw-22.JPG"/>
          <p:cNvPicPr>
            <a:picLocks noGrp="1" noChangeAspect="1"/>
          </p:cNvPicPr>
          <p:nvPr>
            <p:ph idx="1"/>
          </p:nvPr>
        </p:nvPicPr>
        <p:blipFill>
          <a:blip r:embed="rId2" cstate="print"/>
          <a:stretch>
            <a:fillRect/>
          </a:stretch>
        </p:blipFill>
        <p:spPr>
          <a:xfrm>
            <a:off x="1752600" y="2133600"/>
            <a:ext cx="5400973" cy="4552783"/>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Button Schematic</a:t>
            </a:r>
            <a:endParaRPr lang="en-US" dirty="0"/>
          </a:p>
        </p:txBody>
      </p:sp>
      <p:pic>
        <p:nvPicPr>
          <p:cNvPr id="4" name="Content Placeholder 3" descr="sw-15.JPG"/>
          <p:cNvPicPr>
            <a:picLocks noGrp="1" noChangeAspect="1"/>
          </p:cNvPicPr>
          <p:nvPr>
            <p:ph sz="half" idx="2"/>
          </p:nvPr>
        </p:nvPicPr>
        <p:blipFill>
          <a:blip r:embed="rId2" cstate="print"/>
          <a:stretch>
            <a:fillRect/>
          </a:stretch>
        </p:blipFill>
        <p:spPr>
          <a:xfrm>
            <a:off x="5181600" y="1676400"/>
            <a:ext cx="3352800" cy="4991324"/>
          </a:xfrm>
        </p:spPr>
      </p:pic>
      <p:sp>
        <p:nvSpPr>
          <p:cNvPr id="7" name="Content Placeholder 6"/>
          <p:cNvSpPr>
            <a:spLocks noGrp="1"/>
          </p:cNvSpPr>
          <p:nvPr>
            <p:ph sz="quarter" idx="4"/>
          </p:nvPr>
        </p:nvSpPr>
        <p:spPr>
          <a:xfrm>
            <a:off x="381000" y="2286000"/>
            <a:ext cx="4041775" cy="3951288"/>
          </a:xfrm>
        </p:spPr>
        <p:txBody>
          <a:bodyPr/>
          <a:lstStyle/>
          <a:p>
            <a:r>
              <a:rPr lang="en-US" dirty="0" smtClean="0"/>
              <a:t>I/O pin 12 is used as a digital input</a:t>
            </a:r>
          </a:p>
          <a:p>
            <a:r>
              <a:rPr lang="en-US" dirty="0" smtClean="0"/>
              <a:t>Add 220 ohm resistor between pin 12 and 10k ohm pull down resistor and push button switch</a:t>
            </a:r>
          </a:p>
          <a:p>
            <a:r>
              <a:rPr lang="en-US" dirty="0" smtClean="0"/>
              <a:t>Read switch status as pressing switch, </a:t>
            </a:r>
            <a:endParaRPr lang="en-US" dirty="0"/>
          </a:p>
        </p:txBody>
      </p:sp>
      <p:pic>
        <p:nvPicPr>
          <p:cNvPr id="8" name="Picture 7" descr="r-2.JPG"/>
          <p:cNvPicPr>
            <a:picLocks noChangeAspect="1"/>
          </p:cNvPicPr>
          <p:nvPr/>
        </p:nvPicPr>
        <p:blipFill>
          <a:blip r:embed="rId3" cstate="print"/>
          <a:stretch>
            <a:fillRect/>
          </a:stretch>
        </p:blipFill>
        <p:spPr>
          <a:xfrm rot="5400000" flipH="1">
            <a:off x="7745064" y="2999136"/>
            <a:ext cx="228598" cy="78352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2000" dirty="0" smtClean="0"/>
              <a:t>Another Push Button test program</a:t>
            </a:r>
            <a:r>
              <a:rPr lang="en-US" dirty="0" smtClean="0"/>
              <a:t/>
            </a:r>
            <a:br>
              <a:rPr lang="en-US" dirty="0" smtClean="0"/>
            </a:br>
            <a:r>
              <a:rPr lang="en-US" sz="1800" dirty="0" smtClean="0">
                <a:solidFill>
                  <a:srgbClr val="FF0000"/>
                </a:solidFill>
              </a:rPr>
              <a:t>( red is comments statement )</a:t>
            </a:r>
            <a:endParaRPr lang="en-US" sz="1800" dirty="0"/>
          </a:p>
        </p:txBody>
      </p:sp>
      <p:sp>
        <p:nvSpPr>
          <p:cNvPr id="3" name="Content Placeholder 2"/>
          <p:cNvSpPr>
            <a:spLocks noGrp="1"/>
          </p:cNvSpPr>
          <p:nvPr>
            <p:ph idx="1"/>
          </p:nvPr>
        </p:nvSpPr>
        <p:spPr>
          <a:xfrm>
            <a:off x="228600" y="762000"/>
            <a:ext cx="8915400" cy="6096000"/>
          </a:xfrm>
        </p:spPr>
        <p:txBody>
          <a:bodyPr>
            <a:normAutofit/>
          </a:bodyPr>
          <a:lstStyle/>
          <a:p>
            <a:pPr>
              <a:buNone/>
            </a:pPr>
            <a:r>
              <a:rPr lang="en-US" sz="2000" dirty="0" smtClean="0">
                <a:solidFill>
                  <a:srgbClr val="FF0000"/>
                </a:solidFill>
              </a:rPr>
              <a:t>/*</a:t>
            </a:r>
            <a:br>
              <a:rPr lang="en-US" sz="2000" dirty="0" smtClean="0">
                <a:solidFill>
                  <a:srgbClr val="FF0000"/>
                </a:solidFill>
              </a:rPr>
            </a:br>
            <a:r>
              <a:rPr lang="en-US" sz="2000" dirty="0" smtClean="0">
                <a:solidFill>
                  <a:srgbClr val="FF0000"/>
                </a:solidFill>
              </a:rPr>
              <a:t>* Switch test program</a:t>
            </a:r>
            <a:br>
              <a:rPr lang="en-US" sz="2000" dirty="0" smtClean="0">
                <a:solidFill>
                  <a:srgbClr val="FF0000"/>
                </a:solidFill>
              </a:rPr>
            </a:br>
            <a:r>
              <a:rPr lang="en-US" sz="2000" dirty="0" smtClean="0">
                <a:solidFill>
                  <a:srgbClr val="FF0000"/>
                </a:solidFill>
              </a:rPr>
              <a:t>*/</a:t>
            </a:r>
            <a:endParaRPr lang="en-US" sz="2000" dirty="0" smtClean="0"/>
          </a:p>
          <a:p>
            <a:pPr>
              <a:buNone/>
            </a:pPr>
            <a:r>
              <a:rPr lang="en-US" sz="2000" dirty="0" err="1" smtClean="0"/>
              <a:t>int</a:t>
            </a:r>
            <a:r>
              <a:rPr lang="en-US" sz="2000" dirty="0" smtClean="0"/>
              <a:t> </a:t>
            </a:r>
            <a:r>
              <a:rPr lang="en-US" sz="2000" dirty="0" err="1" smtClean="0"/>
              <a:t>switchPin</a:t>
            </a:r>
            <a:r>
              <a:rPr lang="en-US" sz="2000" dirty="0" smtClean="0"/>
              <a:t> =12;    </a:t>
            </a:r>
            <a:r>
              <a:rPr lang="en-US" sz="2000" dirty="0" smtClean="0">
                <a:solidFill>
                  <a:srgbClr val="FF0000"/>
                </a:solidFill>
              </a:rPr>
              <a:t>// Switch connected to digital pin 12 </a:t>
            </a:r>
          </a:p>
          <a:p>
            <a:pPr>
              <a:buNone/>
            </a:pPr>
            <a:r>
              <a:rPr lang="en-US" sz="2000" dirty="0" smtClean="0"/>
              <a:t>void setup()   </a:t>
            </a:r>
            <a:r>
              <a:rPr lang="en-US" sz="2000" dirty="0" smtClean="0">
                <a:solidFill>
                  <a:srgbClr val="FF0000"/>
                </a:solidFill>
              </a:rPr>
              <a:t>// run once, when the sketch starts </a:t>
            </a:r>
          </a:p>
          <a:p>
            <a:pPr>
              <a:buNone/>
            </a:pPr>
            <a:r>
              <a:rPr lang="en-US" sz="2000" dirty="0" smtClean="0"/>
              <a:t>{</a:t>
            </a:r>
          </a:p>
          <a:p>
            <a:pPr>
              <a:buNone/>
            </a:pPr>
            <a:r>
              <a:rPr lang="en-US" sz="2000" dirty="0" smtClean="0"/>
              <a:t>	 </a:t>
            </a:r>
            <a:r>
              <a:rPr lang="en-US" sz="2000" dirty="0" err="1" smtClean="0"/>
              <a:t>Serial.begin</a:t>
            </a:r>
            <a:r>
              <a:rPr lang="en-US" sz="2000" dirty="0" smtClean="0"/>
              <a:t>(9600);   </a:t>
            </a:r>
            <a:r>
              <a:rPr lang="en-US" sz="2000" dirty="0" smtClean="0">
                <a:solidFill>
                  <a:srgbClr val="FF0000"/>
                </a:solidFill>
              </a:rPr>
              <a:t>// set up Serial library at 9600 bps </a:t>
            </a:r>
          </a:p>
          <a:p>
            <a:pPr>
              <a:buNone/>
            </a:pPr>
            <a:r>
              <a:rPr lang="en-US" sz="2000" dirty="0" smtClean="0"/>
              <a:t>	</a:t>
            </a:r>
            <a:r>
              <a:rPr lang="en-US" sz="2000" dirty="0" err="1" smtClean="0"/>
              <a:t>pinMode</a:t>
            </a:r>
            <a:r>
              <a:rPr lang="en-US" sz="2000" dirty="0" smtClean="0"/>
              <a:t>(</a:t>
            </a:r>
            <a:r>
              <a:rPr lang="en-US" sz="2000" dirty="0" err="1" smtClean="0"/>
              <a:t>switchPin</a:t>
            </a:r>
            <a:r>
              <a:rPr lang="en-US" sz="2000" dirty="0" smtClean="0"/>
              <a:t>, INPUT);   </a:t>
            </a:r>
            <a:r>
              <a:rPr lang="en-US" sz="2000" dirty="0" smtClean="0">
                <a:solidFill>
                  <a:srgbClr val="FF0000"/>
                </a:solidFill>
              </a:rPr>
              <a:t>// sets the digital pin as input to read switch </a:t>
            </a:r>
          </a:p>
          <a:p>
            <a:pPr>
              <a:buNone/>
            </a:pPr>
            <a:r>
              <a:rPr lang="en-US" sz="2000" dirty="0" smtClean="0"/>
              <a:t>}</a:t>
            </a:r>
          </a:p>
          <a:p>
            <a:pPr>
              <a:buNone/>
            </a:pPr>
            <a:r>
              <a:rPr lang="en-US" sz="2000" dirty="0" smtClean="0"/>
              <a:t> void loop()   </a:t>
            </a:r>
            <a:r>
              <a:rPr lang="en-US" sz="2000" dirty="0" smtClean="0">
                <a:solidFill>
                  <a:srgbClr val="FF0000"/>
                </a:solidFill>
              </a:rPr>
              <a:t>// run over and over again </a:t>
            </a:r>
          </a:p>
          <a:p>
            <a:pPr>
              <a:buNone/>
            </a:pPr>
            <a:r>
              <a:rPr lang="en-US" sz="2000" dirty="0" smtClean="0"/>
              <a:t>{</a:t>
            </a:r>
          </a:p>
          <a:p>
            <a:pPr>
              <a:buNone/>
            </a:pPr>
            <a:r>
              <a:rPr lang="en-US" sz="2000" dirty="0" smtClean="0"/>
              <a:t> </a:t>
            </a:r>
            <a:r>
              <a:rPr lang="en-US" sz="2000" dirty="0" err="1" smtClean="0"/>
              <a:t>Serial.print</a:t>
            </a:r>
            <a:r>
              <a:rPr lang="en-US" sz="2000" dirty="0" smtClean="0"/>
              <a:t> ("Read switch input: ");</a:t>
            </a:r>
          </a:p>
          <a:p>
            <a:pPr>
              <a:buNone/>
            </a:pPr>
            <a:r>
              <a:rPr lang="en-US" sz="2000" dirty="0" err="1" smtClean="0"/>
              <a:t>Serial.println</a:t>
            </a:r>
            <a:r>
              <a:rPr lang="en-US" sz="2000" dirty="0" smtClean="0"/>
              <a:t>(</a:t>
            </a:r>
            <a:r>
              <a:rPr lang="en-US" sz="2000" dirty="0" err="1" smtClean="0"/>
              <a:t>digitalRead</a:t>
            </a:r>
            <a:r>
              <a:rPr lang="en-US" sz="2000" dirty="0" smtClean="0"/>
              <a:t>(</a:t>
            </a:r>
            <a:r>
              <a:rPr lang="en-US" sz="2000" dirty="0" err="1" smtClean="0"/>
              <a:t>switchPin</a:t>
            </a:r>
            <a:r>
              <a:rPr lang="en-US" sz="2000" dirty="0" smtClean="0"/>
              <a:t>));   </a:t>
            </a:r>
            <a:r>
              <a:rPr lang="en-US" sz="2000" dirty="0" smtClean="0">
                <a:solidFill>
                  <a:srgbClr val="FF0000"/>
                </a:solidFill>
              </a:rPr>
              <a:t>// Read the pin and display the value</a:t>
            </a:r>
            <a:endParaRPr lang="en-US" sz="2000" dirty="0" smtClean="0"/>
          </a:p>
          <a:p>
            <a:pPr>
              <a:buNone/>
            </a:pPr>
            <a:r>
              <a:rPr lang="en-US" sz="2000" dirty="0" smtClean="0"/>
              <a:t>delay(100); </a:t>
            </a:r>
          </a:p>
          <a:p>
            <a:pPr>
              <a:buNone/>
            </a:pPr>
            <a:r>
              <a:rPr lang="en-US" sz="2000" dirty="0" smtClean="0"/>
              <a:t>}</a:t>
            </a:r>
            <a:endParaRPr lang="en-US" sz="2000" dirty="0"/>
          </a:p>
        </p:txBody>
      </p:sp>
      <p:pic>
        <p:nvPicPr>
          <p:cNvPr id="5" name="Picture 4" descr="sw-23.JPG"/>
          <p:cNvPicPr>
            <a:picLocks noChangeAspect="1"/>
          </p:cNvPicPr>
          <p:nvPr/>
        </p:nvPicPr>
        <p:blipFill>
          <a:blip r:embed="rId2" cstate="print"/>
          <a:stretch>
            <a:fillRect/>
          </a:stretch>
        </p:blipFill>
        <p:spPr>
          <a:xfrm>
            <a:off x="4343400" y="5638800"/>
            <a:ext cx="2688771" cy="9906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905000"/>
          </a:xfrm>
        </p:spPr>
        <p:txBody>
          <a:bodyPr>
            <a:normAutofit/>
          </a:bodyPr>
          <a:lstStyle/>
          <a:p>
            <a:r>
              <a:rPr lang="en-US" sz="3200" b="1" dirty="0" smtClean="0">
                <a:effectLst>
                  <a:outerShdw blurRad="38100" dist="38100" dir="2700000" algn="tl">
                    <a:srgbClr val="000000">
                      <a:alpha val="43137"/>
                    </a:srgbClr>
                  </a:outerShdw>
                </a:effectLst>
              </a:rPr>
              <a:t>combine inputs (buttons) and outputs (LEDs)</a:t>
            </a:r>
            <a:r>
              <a:rPr lang="en-US" sz="3200" b="1" dirty="0" smtClean="0"/>
              <a:t/>
            </a:r>
            <a:br>
              <a:rPr lang="en-US" sz="3200" b="1" dirty="0" smtClean="0"/>
            </a:br>
            <a:r>
              <a:rPr lang="en-US" sz="4000" b="1" i="1" dirty="0" smtClean="0">
                <a:effectLst>
                  <a:outerShdw blurRad="38100" dist="38100" dir="2700000" algn="tl">
                    <a:srgbClr val="000000">
                      <a:alpha val="43137"/>
                    </a:srgbClr>
                  </a:outerShdw>
                </a:effectLst>
              </a:rPr>
              <a:t> Sketch </a:t>
            </a:r>
            <a:r>
              <a:rPr lang="en-US" sz="2800" dirty="0" smtClean="0"/>
              <a:t/>
            </a:r>
            <a:br>
              <a:rPr lang="en-US" sz="2800" dirty="0" smtClean="0"/>
            </a:br>
            <a:r>
              <a:rPr lang="en-US" sz="2200" dirty="0" smtClean="0"/>
              <a:t>Verify that when the button is pressed, the LED turns on and when the button is released, the LED turns off.</a:t>
            </a:r>
            <a:r>
              <a:rPr lang="en-US" sz="1400" dirty="0" smtClean="0"/>
              <a:t> ( 1 of 2 pages)</a:t>
            </a:r>
            <a:endParaRPr lang="en-US" sz="1400" dirty="0"/>
          </a:p>
        </p:txBody>
      </p:sp>
      <p:sp>
        <p:nvSpPr>
          <p:cNvPr id="3" name="Content Placeholder 2"/>
          <p:cNvSpPr>
            <a:spLocks noGrp="1"/>
          </p:cNvSpPr>
          <p:nvPr>
            <p:ph idx="1"/>
          </p:nvPr>
        </p:nvSpPr>
        <p:spPr>
          <a:xfrm>
            <a:off x="381000" y="1981200"/>
            <a:ext cx="8229600" cy="4525963"/>
          </a:xfrm>
        </p:spPr>
        <p:txBody>
          <a:bodyPr>
            <a:normAutofit/>
          </a:bodyPr>
          <a:lstStyle/>
          <a:p>
            <a:pPr>
              <a:buNone/>
            </a:pPr>
            <a:r>
              <a:rPr lang="en-US" sz="2400" dirty="0" smtClean="0">
                <a:solidFill>
                  <a:srgbClr val="FF0000"/>
                </a:solidFill>
              </a:rPr>
              <a:t>/* </a:t>
            </a:r>
          </a:p>
          <a:p>
            <a:pPr>
              <a:buNone/>
            </a:pPr>
            <a:r>
              <a:rPr lang="en-US" sz="2400" dirty="0" smtClean="0">
                <a:solidFill>
                  <a:srgbClr val="FF0000"/>
                </a:solidFill>
              </a:rPr>
              <a:t>	* Switch and LED test program </a:t>
            </a:r>
          </a:p>
          <a:p>
            <a:pPr>
              <a:buNone/>
            </a:pPr>
            <a:r>
              <a:rPr lang="en-US" sz="2400" dirty="0" smtClean="0">
                <a:solidFill>
                  <a:srgbClr val="FF0000"/>
                </a:solidFill>
              </a:rPr>
              <a:t>*/ </a:t>
            </a:r>
          </a:p>
          <a:p>
            <a:pPr>
              <a:buNone/>
            </a:pPr>
            <a:r>
              <a:rPr lang="en-US" sz="2400" dirty="0" err="1" smtClean="0"/>
              <a:t>int</a:t>
            </a:r>
            <a:r>
              <a:rPr lang="en-US" sz="2400" dirty="0" smtClean="0"/>
              <a:t> </a:t>
            </a:r>
            <a:r>
              <a:rPr lang="en-US" sz="2400" dirty="0" err="1" smtClean="0"/>
              <a:t>ledPin</a:t>
            </a:r>
            <a:r>
              <a:rPr lang="en-US" sz="2400" dirty="0" smtClean="0"/>
              <a:t> = </a:t>
            </a:r>
            <a:r>
              <a:rPr lang="en-US" sz="2400" dirty="0" smtClean="0"/>
              <a:t>11; </a:t>
            </a:r>
            <a:r>
              <a:rPr lang="en-US" sz="2400" dirty="0" smtClean="0">
                <a:solidFill>
                  <a:srgbClr val="FF0000"/>
                </a:solidFill>
              </a:rPr>
              <a:t>  </a:t>
            </a:r>
            <a:r>
              <a:rPr lang="en-US" sz="2400" dirty="0" smtClean="0">
                <a:solidFill>
                  <a:srgbClr val="FF0000"/>
                </a:solidFill>
              </a:rPr>
              <a:t>// LED is connected to pin </a:t>
            </a:r>
            <a:r>
              <a:rPr lang="en-US" sz="2400" dirty="0" smtClean="0">
                <a:solidFill>
                  <a:srgbClr val="FF0000"/>
                </a:solidFill>
              </a:rPr>
              <a:t>11 </a:t>
            </a:r>
            <a:endParaRPr lang="en-US" sz="2400" dirty="0" smtClean="0">
              <a:solidFill>
                <a:srgbClr val="FF0000"/>
              </a:solidFill>
            </a:endParaRPr>
          </a:p>
          <a:p>
            <a:pPr>
              <a:buNone/>
            </a:pPr>
            <a:r>
              <a:rPr lang="en-US" sz="2400" dirty="0" err="1" smtClean="0"/>
              <a:t>int</a:t>
            </a:r>
            <a:r>
              <a:rPr lang="en-US" sz="2400" dirty="0" smtClean="0"/>
              <a:t> </a:t>
            </a:r>
            <a:r>
              <a:rPr lang="en-US" sz="2400" dirty="0" err="1" smtClean="0"/>
              <a:t>switchPin</a:t>
            </a:r>
            <a:r>
              <a:rPr lang="en-US" sz="2400" dirty="0" smtClean="0"/>
              <a:t> = 12;   </a:t>
            </a:r>
            <a:r>
              <a:rPr lang="en-US" sz="2400" dirty="0" smtClean="0">
                <a:solidFill>
                  <a:srgbClr val="FF0000"/>
                </a:solidFill>
              </a:rPr>
              <a:t>// switch is connected to pin 12 </a:t>
            </a:r>
          </a:p>
          <a:p>
            <a:pPr>
              <a:buNone/>
            </a:pPr>
            <a:r>
              <a:rPr lang="en-US" sz="2400" dirty="0" err="1" smtClean="0"/>
              <a:t>int</a:t>
            </a:r>
            <a:r>
              <a:rPr lang="en-US" sz="2400" dirty="0" smtClean="0"/>
              <a:t> </a:t>
            </a:r>
            <a:r>
              <a:rPr lang="en-US" sz="2400" dirty="0" err="1" smtClean="0"/>
              <a:t>val</a:t>
            </a:r>
            <a:r>
              <a:rPr lang="en-US" sz="2400" dirty="0" smtClean="0"/>
              <a:t>;   </a:t>
            </a:r>
            <a:r>
              <a:rPr lang="en-US" sz="2400" dirty="0" smtClean="0">
                <a:solidFill>
                  <a:srgbClr val="FF0000"/>
                </a:solidFill>
              </a:rPr>
              <a:t>// variable for reading the pin status</a:t>
            </a:r>
          </a:p>
          <a:p>
            <a:pPr>
              <a:buNone/>
            </a:pPr>
            <a:r>
              <a:rPr lang="en-US" sz="2400" dirty="0" smtClean="0"/>
              <a:t> void setup() { </a:t>
            </a:r>
          </a:p>
          <a:p>
            <a:pPr>
              <a:buNone/>
            </a:pPr>
            <a:r>
              <a:rPr lang="en-US" sz="2400" dirty="0" err="1" smtClean="0"/>
              <a:t>pinMode</a:t>
            </a:r>
            <a:r>
              <a:rPr lang="en-US" sz="2400" dirty="0" smtClean="0"/>
              <a:t>(</a:t>
            </a:r>
            <a:r>
              <a:rPr lang="en-US" sz="2400" dirty="0" err="1" smtClean="0"/>
              <a:t>ledPin</a:t>
            </a:r>
            <a:r>
              <a:rPr lang="en-US" sz="2400" dirty="0" smtClean="0"/>
              <a:t>, OUTPUT);   </a:t>
            </a:r>
            <a:r>
              <a:rPr lang="en-US" sz="2400" dirty="0" smtClean="0">
                <a:solidFill>
                  <a:srgbClr val="FF0000"/>
                </a:solidFill>
              </a:rPr>
              <a:t>// Set the LED pin as output</a:t>
            </a:r>
          </a:p>
          <a:p>
            <a:pPr>
              <a:buNone/>
            </a:pPr>
            <a:r>
              <a:rPr lang="en-US" sz="2400" dirty="0" err="1" smtClean="0"/>
              <a:t>pinMode</a:t>
            </a:r>
            <a:r>
              <a:rPr lang="en-US" sz="2400" dirty="0" smtClean="0"/>
              <a:t>(</a:t>
            </a:r>
            <a:r>
              <a:rPr lang="en-US" sz="2400" dirty="0" err="1" smtClean="0"/>
              <a:t>switchPin</a:t>
            </a:r>
            <a:r>
              <a:rPr lang="en-US" sz="2400" dirty="0" smtClean="0"/>
              <a:t>, INPUT);   </a:t>
            </a:r>
            <a:r>
              <a:rPr lang="en-US" sz="2400" dirty="0" smtClean="0">
                <a:solidFill>
                  <a:srgbClr val="FF0000"/>
                </a:solidFill>
              </a:rPr>
              <a:t>// Set the switch pin as input</a:t>
            </a:r>
          </a:p>
          <a:p>
            <a:pPr>
              <a:buNone/>
            </a:pPr>
            <a:r>
              <a:rPr lang="en-US" sz="2400" dirty="0" smtClean="0"/>
              <a:t>}</a:t>
            </a:r>
            <a:endParaRPr lang="en-US" sz="2400"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828800"/>
          </a:xfrm>
        </p:spPr>
        <p:txBody>
          <a:bodyPr>
            <a:normAutofit fontScale="90000"/>
          </a:bodyPr>
          <a:lstStyle/>
          <a:p>
            <a:r>
              <a:rPr lang="en-US" sz="3600" b="1" dirty="0" smtClean="0">
                <a:effectLst>
                  <a:outerShdw blurRad="38100" dist="38100" dir="2700000" algn="tl">
                    <a:srgbClr val="000000">
                      <a:alpha val="43137"/>
                    </a:srgbClr>
                  </a:outerShdw>
                </a:effectLst>
              </a:rPr>
              <a:t>combine inputs (buttons) and outputs (LEDs)</a:t>
            </a:r>
            <a:r>
              <a:rPr lang="en-US" sz="5400" b="1" dirty="0" smtClean="0"/>
              <a:t/>
            </a:r>
            <a:br>
              <a:rPr lang="en-US" sz="5400" b="1" dirty="0" smtClean="0"/>
            </a:br>
            <a:r>
              <a:rPr lang="en-US" b="1" i="1" dirty="0" smtClean="0">
                <a:effectLst>
                  <a:outerShdw blurRad="38100" dist="38100" dir="2700000" algn="tl">
                    <a:srgbClr val="000000">
                      <a:alpha val="43137"/>
                    </a:srgbClr>
                  </a:outerShdw>
                </a:effectLst>
              </a:rPr>
              <a:t> Sketch </a:t>
            </a:r>
            <a:r>
              <a:rPr lang="en-US" sz="4800" dirty="0" smtClean="0"/>
              <a:t/>
            </a:r>
            <a:br>
              <a:rPr lang="en-US" sz="4800" dirty="0" smtClean="0"/>
            </a:br>
            <a:r>
              <a:rPr lang="en-US" sz="2200" dirty="0" smtClean="0"/>
              <a:t>Verify that when the button is pressed, the LED turns on and when the button is released, the LED turns off.   </a:t>
            </a:r>
            <a:r>
              <a:rPr lang="en-US" sz="1800" dirty="0" smtClean="0"/>
              <a:t>(2 of 2 pages)</a:t>
            </a:r>
            <a:endParaRPr lang="en-US" sz="1800" dirty="0"/>
          </a:p>
        </p:txBody>
      </p:sp>
      <p:sp>
        <p:nvSpPr>
          <p:cNvPr id="3" name="Content Placeholder 2"/>
          <p:cNvSpPr>
            <a:spLocks noGrp="1"/>
          </p:cNvSpPr>
          <p:nvPr>
            <p:ph idx="1"/>
          </p:nvPr>
        </p:nvSpPr>
        <p:spPr>
          <a:xfrm>
            <a:off x="228600" y="2514600"/>
            <a:ext cx="8915400" cy="4144963"/>
          </a:xfrm>
        </p:spPr>
        <p:txBody>
          <a:bodyPr>
            <a:normAutofit/>
          </a:bodyPr>
          <a:lstStyle/>
          <a:p>
            <a:pPr>
              <a:buNone/>
            </a:pPr>
            <a:r>
              <a:rPr lang="en-US" sz="2400" dirty="0" smtClean="0"/>
              <a:t>void loop(){</a:t>
            </a:r>
          </a:p>
          <a:p>
            <a:pPr>
              <a:buNone/>
            </a:pPr>
            <a:r>
              <a:rPr lang="en-US" sz="2400" dirty="0" smtClean="0"/>
              <a:t> 	</a:t>
            </a:r>
            <a:r>
              <a:rPr lang="en-US" sz="2400" dirty="0" err="1" smtClean="0"/>
              <a:t>val</a:t>
            </a:r>
            <a:r>
              <a:rPr lang="en-US" sz="2400" dirty="0" smtClean="0"/>
              <a:t> = </a:t>
            </a:r>
            <a:r>
              <a:rPr lang="en-US" sz="2400" dirty="0" err="1" smtClean="0"/>
              <a:t>digitalRead</a:t>
            </a:r>
            <a:r>
              <a:rPr lang="en-US" sz="2400" dirty="0" smtClean="0"/>
              <a:t>(</a:t>
            </a:r>
            <a:r>
              <a:rPr lang="en-US" sz="2400" dirty="0" err="1" smtClean="0"/>
              <a:t>switchPin</a:t>
            </a:r>
            <a:r>
              <a:rPr lang="en-US" sz="2400" dirty="0" smtClean="0"/>
              <a:t>);  </a:t>
            </a:r>
            <a:r>
              <a:rPr lang="en-US" sz="2400" dirty="0" smtClean="0">
                <a:solidFill>
                  <a:srgbClr val="FF0000"/>
                </a:solidFill>
              </a:rPr>
              <a:t>// read input value and store it in </a:t>
            </a:r>
            <a:r>
              <a:rPr lang="en-US" sz="2400" dirty="0" err="1" smtClean="0">
                <a:solidFill>
                  <a:srgbClr val="FF0000"/>
                </a:solidFill>
              </a:rPr>
              <a:t>val</a:t>
            </a:r>
            <a:r>
              <a:rPr lang="en-US" sz="2400" dirty="0" smtClean="0">
                <a:solidFill>
                  <a:srgbClr val="FF0000"/>
                </a:solidFill>
              </a:rPr>
              <a:t> </a:t>
            </a:r>
          </a:p>
          <a:p>
            <a:pPr>
              <a:buNone/>
            </a:pPr>
            <a:r>
              <a:rPr lang="en-US" sz="2400" dirty="0" smtClean="0"/>
              <a:t>	if (</a:t>
            </a:r>
            <a:r>
              <a:rPr lang="en-US" sz="2400" dirty="0" err="1" smtClean="0"/>
              <a:t>val</a:t>
            </a:r>
            <a:r>
              <a:rPr lang="en-US" sz="2400" dirty="0" smtClean="0"/>
              <a:t> == LOW) {   </a:t>
            </a:r>
            <a:r>
              <a:rPr lang="en-US" sz="2400" dirty="0" smtClean="0">
                <a:solidFill>
                  <a:srgbClr val="FF0000"/>
                </a:solidFill>
              </a:rPr>
              <a:t>// check if the button is pressed </a:t>
            </a:r>
          </a:p>
          <a:p>
            <a:pPr>
              <a:buNone/>
            </a:pPr>
            <a:r>
              <a:rPr lang="en-US" sz="2400" dirty="0" smtClean="0"/>
              <a:t>	</a:t>
            </a:r>
            <a:r>
              <a:rPr lang="en-US" sz="2400" dirty="0" err="1" smtClean="0"/>
              <a:t>digitalWrite</a:t>
            </a:r>
            <a:r>
              <a:rPr lang="en-US" sz="2400" dirty="0" smtClean="0"/>
              <a:t>(</a:t>
            </a:r>
            <a:r>
              <a:rPr lang="en-US" sz="2400" dirty="0" err="1" smtClean="0"/>
              <a:t>ledPin</a:t>
            </a:r>
            <a:r>
              <a:rPr lang="en-US" sz="2400" dirty="0" smtClean="0"/>
              <a:t>, HIGH);   </a:t>
            </a:r>
            <a:r>
              <a:rPr lang="en-US" sz="2400" dirty="0" smtClean="0">
                <a:solidFill>
                  <a:srgbClr val="FF0000"/>
                </a:solidFill>
              </a:rPr>
              <a:t>// turn LED on </a:t>
            </a:r>
          </a:p>
          <a:p>
            <a:pPr>
              <a:buNone/>
            </a:pPr>
            <a:r>
              <a:rPr lang="en-US" sz="2400" dirty="0" smtClean="0"/>
              <a:t>	} </a:t>
            </a:r>
          </a:p>
          <a:p>
            <a:pPr>
              <a:buNone/>
            </a:pPr>
            <a:r>
              <a:rPr lang="en-US" sz="2400" dirty="0" smtClean="0"/>
              <a:t>	if (</a:t>
            </a:r>
            <a:r>
              <a:rPr lang="en-US" sz="2400" dirty="0" err="1" smtClean="0"/>
              <a:t>val</a:t>
            </a:r>
            <a:r>
              <a:rPr lang="en-US" sz="2400" dirty="0" smtClean="0"/>
              <a:t> == HIGH) {   </a:t>
            </a:r>
            <a:r>
              <a:rPr lang="en-US" sz="2400" dirty="0" smtClean="0">
                <a:solidFill>
                  <a:srgbClr val="FF0000"/>
                </a:solidFill>
              </a:rPr>
              <a:t>// check if the button is not pressed</a:t>
            </a:r>
          </a:p>
          <a:p>
            <a:pPr>
              <a:buNone/>
            </a:pPr>
            <a:r>
              <a:rPr lang="en-US" sz="2400" dirty="0" smtClean="0"/>
              <a:t>	</a:t>
            </a:r>
            <a:r>
              <a:rPr lang="en-US" sz="2400" dirty="0" err="1" smtClean="0"/>
              <a:t>digitalWrite</a:t>
            </a:r>
            <a:r>
              <a:rPr lang="en-US" sz="2400" dirty="0" smtClean="0"/>
              <a:t>(</a:t>
            </a:r>
            <a:r>
              <a:rPr lang="en-US" sz="2400" dirty="0" err="1" smtClean="0"/>
              <a:t>ledPin</a:t>
            </a:r>
            <a:r>
              <a:rPr lang="en-US" sz="2400" dirty="0" smtClean="0"/>
              <a:t>, LOW);   </a:t>
            </a:r>
            <a:r>
              <a:rPr lang="en-US" sz="2400" dirty="0" smtClean="0">
                <a:solidFill>
                  <a:srgbClr val="FF0000"/>
                </a:solidFill>
              </a:rPr>
              <a:t>// turn LED off </a:t>
            </a:r>
          </a:p>
          <a:p>
            <a:pPr>
              <a:buNone/>
            </a:pPr>
            <a:r>
              <a:rPr lang="en-US" sz="2400" dirty="0" smtClean="0"/>
              <a:t>	} </a:t>
            </a:r>
          </a:p>
          <a:p>
            <a:pPr>
              <a:buNone/>
            </a:pPr>
            <a:r>
              <a:rPr lang="en-US" sz="2400" dirty="0" smtClean="0"/>
              <a:t>}</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Schematic</a:t>
            </a:r>
            <a:endParaRPr lang="en-US" dirty="0"/>
          </a:p>
        </p:txBody>
      </p:sp>
      <p:pic>
        <p:nvPicPr>
          <p:cNvPr id="6" name="Content Placeholder 5" descr="sw-42.JPG"/>
          <p:cNvPicPr>
            <a:picLocks noGrp="1" noChangeAspect="1"/>
          </p:cNvPicPr>
          <p:nvPr>
            <p:ph idx="1"/>
          </p:nvPr>
        </p:nvPicPr>
        <p:blipFill>
          <a:blip r:embed="rId2" cstate="print"/>
          <a:stretch>
            <a:fillRect/>
          </a:stretch>
        </p:blipFill>
        <p:spPr>
          <a:xfrm>
            <a:off x="6705600" y="3505200"/>
            <a:ext cx="1981200" cy="3163469"/>
          </a:xfrm>
        </p:spPr>
      </p:pic>
      <p:pic>
        <p:nvPicPr>
          <p:cNvPr id="7" name="Picture 6" descr="sw-41.JPG"/>
          <p:cNvPicPr>
            <a:picLocks noChangeAspect="1"/>
          </p:cNvPicPr>
          <p:nvPr/>
        </p:nvPicPr>
        <p:blipFill>
          <a:blip r:embed="rId3" cstate="print"/>
          <a:stretch>
            <a:fillRect/>
          </a:stretch>
        </p:blipFill>
        <p:spPr>
          <a:xfrm>
            <a:off x="6553200" y="762000"/>
            <a:ext cx="2057400" cy="2669908"/>
          </a:xfrm>
          <a:prstGeom prst="rect">
            <a:avLst/>
          </a:prstGeom>
        </p:spPr>
      </p:pic>
      <p:sp>
        <p:nvSpPr>
          <p:cNvPr id="8" name="TextBox 7"/>
          <p:cNvSpPr txBox="1"/>
          <p:nvPr/>
        </p:nvSpPr>
        <p:spPr>
          <a:xfrm>
            <a:off x="6858000" y="838200"/>
            <a:ext cx="381000" cy="369332"/>
          </a:xfrm>
          <a:prstGeom prst="rect">
            <a:avLst/>
          </a:prstGeom>
          <a:solidFill>
            <a:schemeClr val="bg1"/>
          </a:solidFill>
        </p:spPr>
        <p:txBody>
          <a:bodyPr wrap="square" rtlCol="0">
            <a:spAutoFit/>
          </a:bodyPr>
          <a:lstStyle/>
          <a:p>
            <a:endParaRPr lang="en-US" dirty="0"/>
          </a:p>
        </p:txBody>
      </p:sp>
      <p:sp>
        <p:nvSpPr>
          <p:cNvPr id="10" name="Rectangle 9"/>
          <p:cNvSpPr/>
          <p:nvPr/>
        </p:nvSpPr>
        <p:spPr>
          <a:xfrm>
            <a:off x="6934200" y="4800600"/>
            <a:ext cx="304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86200" y="1066800"/>
            <a:ext cx="2710742" cy="369332"/>
          </a:xfrm>
          <a:prstGeom prst="rect">
            <a:avLst/>
          </a:prstGeom>
        </p:spPr>
        <p:txBody>
          <a:bodyPr wrap="none">
            <a:spAutoFit/>
          </a:bodyPr>
          <a:lstStyle/>
          <a:p>
            <a:r>
              <a:rPr lang="en-US" dirty="0" smtClean="0">
                <a:solidFill>
                  <a:srgbClr val="FF0000"/>
                </a:solidFill>
              </a:rPr>
              <a:t>LED is connected to pin </a:t>
            </a:r>
            <a:r>
              <a:rPr lang="en-US" dirty="0" smtClean="0">
                <a:solidFill>
                  <a:srgbClr val="FF0000"/>
                </a:solidFill>
              </a:rPr>
              <a:t>11 </a:t>
            </a:r>
            <a:endParaRPr lang="en-US" dirty="0"/>
          </a:p>
        </p:txBody>
      </p:sp>
      <p:sp>
        <p:nvSpPr>
          <p:cNvPr id="12" name="Rectangle 11"/>
          <p:cNvSpPr/>
          <p:nvPr/>
        </p:nvSpPr>
        <p:spPr>
          <a:xfrm>
            <a:off x="3657600" y="4800600"/>
            <a:ext cx="2958439" cy="369332"/>
          </a:xfrm>
          <a:prstGeom prst="rect">
            <a:avLst/>
          </a:prstGeom>
        </p:spPr>
        <p:txBody>
          <a:bodyPr wrap="none">
            <a:spAutoFit/>
          </a:bodyPr>
          <a:lstStyle/>
          <a:p>
            <a:r>
              <a:rPr lang="en-US" dirty="0" smtClean="0">
                <a:solidFill>
                  <a:srgbClr val="FF0000"/>
                </a:solidFill>
              </a:rPr>
              <a:t>switch is connected to pin 12 </a:t>
            </a:r>
            <a:endParaRPr lang="en-US" dirty="0"/>
          </a:p>
        </p:txBody>
      </p:sp>
      <p:pic>
        <p:nvPicPr>
          <p:cNvPr id="13" name="Picture 12" descr="a-10.JPG"/>
          <p:cNvPicPr>
            <a:picLocks noChangeAspect="1"/>
          </p:cNvPicPr>
          <p:nvPr/>
        </p:nvPicPr>
        <p:blipFill>
          <a:blip r:embed="rId4" cstate="print"/>
          <a:stretch>
            <a:fillRect/>
          </a:stretch>
        </p:blipFill>
        <p:spPr>
          <a:xfrm rot="5400000">
            <a:off x="-80627" y="1757027"/>
            <a:ext cx="4095079" cy="317182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Contact Bounce</a:t>
            </a:r>
            <a:endParaRPr lang="en-US" dirty="0"/>
          </a:p>
        </p:txBody>
      </p:sp>
      <p:sp>
        <p:nvSpPr>
          <p:cNvPr id="3" name="Content Placeholder 2"/>
          <p:cNvSpPr>
            <a:spLocks noGrp="1"/>
          </p:cNvSpPr>
          <p:nvPr>
            <p:ph idx="1"/>
          </p:nvPr>
        </p:nvSpPr>
        <p:spPr>
          <a:xfrm>
            <a:off x="457200" y="1295400"/>
            <a:ext cx="8229600" cy="4648200"/>
          </a:xfrm>
        </p:spPr>
        <p:txBody>
          <a:bodyPr>
            <a:normAutofit fontScale="70000" lnSpcReduction="20000"/>
          </a:bodyPr>
          <a:lstStyle/>
          <a:p>
            <a:r>
              <a:rPr lang="en-US" dirty="0" smtClean="0"/>
              <a:t>You spend some time looking over your code but can't seem to find the problem. </a:t>
            </a:r>
          </a:p>
          <a:p>
            <a:r>
              <a:rPr lang="en-US" dirty="0" smtClean="0"/>
              <a:t>Turns out this is not a </a:t>
            </a:r>
            <a:r>
              <a:rPr lang="en-US" b="1" dirty="0" smtClean="0"/>
              <a:t>software (sketch) problem,</a:t>
            </a:r>
            <a:r>
              <a:rPr lang="en-US" dirty="0" smtClean="0"/>
              <a:t> but actually a </a:t>
            </a:r>
            <a:r>
              <a:rPr lang="en-US" b="1" dirty="0" smtClean="0">
                <a:solidFill>
                  <a:srgbClr val="FF0000"/>
                </a:solidFill>
                <a:effectLst>
                  <a:outerShdw blurRad="38100" dist="38100" dir="2700000" algn="tl">
                    <a:srgbClr val="000000">
                      <a:alpha val="43137"/>
                    </a:srgbClr>
                  </a:outerShdw>
                </a:effectLst>
              </a:rPr>
              <a:t>mechanical problem</a:t>
            </a:r>
            <a:r>
              <a:rPr lang="en-US" b="1" dirty="0" smtClean="0"/>
              <a:t>.</a:t>
            </a:r>
          </a:p>
          <a:p>
            <a:r>
              <a:rPr lang="en-US" b="1" dirty="0" smtClean="0"/>
              <a:t> </a:t>
            </a:r>
            <a:r>
              <a:rPr lang="en-US" dirty="0" smtClean="0"/>
              <a:t>Inside the little tactile switch is a small disc spring. When you push the button you squeeze the spring so that it makes contact with the two wire connections. When you release, the spring bounces back. This works great except that, the spring is </a:t>
            </a:r>
            <a:r>
              <a:rPr lang="en-US" i="1" dirty="0" smtClean="0"/>
              <a:t>springy</a:t>
            </a:r>
            <a:r>
              <a:rPr lang="en-US" dirty="0" smtClean="0"/>
              <a:t>. And that means that once in a while, when you press the button it </a:t>
            </a:r>
            <a:r>
              <a:rPr lang="en-US" b="1" dirty="0" smtClean="0"/>
              <a:t>bounces</a:t>
            </a:r>
            <a:r>
              <a:rPr lang="en-US" dirty="0" smtClean="0"/>
              <a:t> around a little in the switch, making and breaking contact a few times before </a:t>
            </a:r>
            <a:r>
              <a:rPr lang="en-US" b="1" dirty="0" smtClean="0"/>
              <a:t>settling</a:t>
            </a:r>
            <a:endParaRPr lang="en-US" dirty="0" smtClean="0"/>
          </a:p>
          <a:p>
            <a:r>
              <a:rPr lang="en-US" dirty="0" smtClean="0"/>
              <a:t>This “bounce” can be interpreted as many switch presses,</a:t>
            </a:r>
          </a:p>
          <a:p>
            <a:pPr>
              <a:buNone/>
            </a:pPr>
            <a:r>
              <a:rPr lang="en-US" dirty="0" smtClean="0"/>
              <a:t>	causing the microcontroller to think the switch has been presses a few times and operates as if that is true causing miss interpretation and unwanted results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Contact Bounce scope trace</a:t>
            </a:r>
            <a:endParaRPr lang="en-US" dirty="0"/>
          </a:p>
        </p:txBody>
      </p:sp>
      <p:pic>
        <p:nvPicPr>
          <p:cNvPr id="4" name="Content Placeholder 3" descr="sw-44.JPG"/>
          <p:cNvPicPr>
            <a:picLocks noGrp="1" noChangeAspect="1"/>
          </p:cNvPicPr>
          <p:nvPr>
            <p:ph idx="1"/>
          </p:nvPr>
        </p:nvPicPr>
        <p:blipFill>
          <a:blip r:embed="rId2" cstate="print"/>
          <a:stretch>
            <a:fillRect/>
          </a:stretch>
        </p:blipFill>
        <p:spPr>
          <a:xfrm>
            <a:off x="987063" y="1175816"/>
            <a:ext cx="7369438" cy="5529784"/>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a:t>
            </a:r>
            <a:r>
              <a:rPr lang="en-US" dirty="0" err="1" smtClean="0"/>
              <a:t>Debounce</a:t>
            </a:r>
            <a:endParaRPr lang="en-US" dirty="0"/>
          </a:p>
        </p:txBody>
      </p:sp>
      <p:sp>
        <p:nvSpPr>
          <p:cNvPr id="3" name="Content Placeholder 2"/>
          <p:cNvSpPr>
            <a:spLocks noGrp="1"/>
          </p:cNvSpPr>
          <p:nvPr>
            <p:ph idx="1"/>
          </p:nvPr>
        </p:nvSpPr>
        <p:spPr/>
        <p:txBody>
          <a:bodyPr>
            <a:normAutofit/>
          </a:bodyPr>
          <a:lstStyle/>
          <a:p>
            <a:r>
              <a:rPr lang="en-US" sz="2800" dirty="0" smtClean="0"/>
              <a:t>This example demonstrates how to </a:t>
            </a:r>
            <a:r>
              <a:rPr lang="en-US" sz="2800" b="1" dirty="0" err="1" smtClean="0">
                <a:solidFill>
                  <a:srgbClr val="FF0000"/>
                </a:solidFill>
              </a:rPr>
              <a:t>debounce</a:t>
            </a:r>
            <a:r>
              <a:rPr lang="en-US" sz="2800" dirty="0" smtClean="0"/>
              <a:t> an input, which means checking twice in a short period of time to make sure it's definitely pressed. Without </a:t>
            </a:r>
            <a:r>
              <a:rPr lang="en-US" sz="2800" dirty="0" err="1" smtClean="0"/>
              <a:t>debouncing</a:t>
            </a:r>
            <a:r>
              <a:rPr lang="en-US" sz="2800" dirty="0" smtClean="0"/>
              <a:t>, pressing the button once can appear to the code as multiple on/off inputs. </a:t>
            </a:r>
          </a:p>
          <a:p>
            <a:r>
              <a:rPr lang="en-US" sz="2800" dirty="0" smtClean="0"/>
              <a:t>Using the same schematic as in the</a:t>
            </a:r>
            <a:r>
              <a:rPr lang="en-US" sz="2800" i="1" dirty="0" smtClean="0"/>
              <a:t> “combine inputs (buttons) and outputs (LEDs) Sketch” </a:t>
            </a:r>
            <a:r>
              <a:rPr lang="en-US" sz="2800" dirty="0" smtClean="0"/>
              <a:t>we will do a LED toggle on or off with switch pushbutton pressing.</a:t>
            </a:r>
          </a:p>
          <a:p>
            <a:r>
              <a:rPr lang="en-US" sz="2800" dirty="0" smtClean="0"/>
              <a:t>First without de-bounce then with de-bounce.</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2400" b="1" i="1" dirty="0" smtClean="0">
                <a:solidFill>
                  <a:srgbClr val="FF0000"/>
                </a:solidFill>
                <a:effectLst>
                  <a:outerShdw blurRad="38100" dist="38100" dir="2700000" algn="tl">
                    <a:srgbClr val="000000">
                      <a:alpha val="43137"/>
                    </a:srgbClr>
                  </a:outerShdw>
                </a:effectLst>
              </a:rPr>
              <a:t>“Platform”</a:t>
            </a:r>
            <a:br>
              <a:rPr lang="en-US" sz="2400" b="1" i="1" dirty="0" smtClean="0">
                <a:solidFill>
                  <a:srgbClr val="FF0000"/>
                </a:solidFill>
                <a:effectLst>
                  <a:outerShdw blurRad="38100" dist="38100" dir="2700000" algn="tl">
                    <a:srgbClr val="000000">
                      <a:alpha val="43137"/>
                    </a:srgbClr>
                  </a:outerShdw>
                </a:effectLst>
              </a:rPr>
            </a:br>
            <a:r>
              <a:rPr lang="en-US" sz="2400" b="1" i="1" dirty="0" smtClean="0">
                <a:solidFill>
                  <a:srgbClr val="FF0000"/>
                </a:solidFill>
                <a:effectLst>
                  <a:outerShdw blurRad="38100" dist="38100" dir="2700000" algn="tl">
                    <a:srgbClr val="000000">
                      <a:alpha val="43137"/>
                    </a:srgbClr>
                  </a:outerShdw>
                </a:effectLst>
              </a:rPr>
              <a:t> </a:t>
            </a:r>
            <a:r>
              <a:rPr lang="en-US" dirty="0" smtClean="0"/>
              <a:t>Digital I /O Pins</a:t>
            </a:r>
            <a:endParaRPr lang="en-US" dirty="0"/>
          </a:p>
        </p:txBody>
      </p:sp>
      <p:sp>
        <p:nvSpPr>
          <p:cNvPr id="3" name="Content Placeholder 2"/>
          <p:cNvSpPr>
            <a:spLocks noGrp="1"/>
          </p:cNvSpPr>
          <p:nvPr>
            <p:ph sz="half" idx="1"/>
          </p:nvPr>
        </p:nvSpPr>
        <p:spPr>
          <a:xfrm>
            <a:off x="152400" y="1600200"/>
            <a:ext cx="4648200" cy="4525963"/>
          </a:xfrm>
        </p:spPr>
        <p:txBody>
          <a:bodyPr>
            <a:normAutofit/>
          </a:bodyPr>
          <a:lstStyle/>
          <a:p>
            <a:r>
              <a:rPr lang="en-US" b="1" dirty="0" smtClean="0"/>
              <a:t>D0 to D13 </a:t>
            </a:r>
            <a:r>
              <a:rPr lang="en-US" dirty="0" smtClean="0"/>
              <a:t>= 14 pins</a:t>
            </a:r>
          </a:p>
          <a:p>
            <a:r>
              <a:rPr lang="en-US" dirty="0" smtClean="0"/>
              <a:t>“O” = O v., “1” = +5v.</a:t>
            </a:r>
          </a:p>
          <a:p>
            <a:r>
              <a:rPr lang="en-US" dirty="0" smtClean="0"/>
              <a:t>Six pins =</a:t>
            </a:r>
            <a:r>
              <a:rPr lang="en-US" b="1" dirty="0" smtClean="0"/>
              <a:t> PWM </a:t>
            </a:r>
            <a:r>
              <a:rPr lang="en-US" dirty="0" smtClean="0"/>
              <a:t>output</a:t>
            </a:r>
          </a:p>
          <a:p>
            <a:pPr>
              <a:buNone/>
            </a:pPr>
            <a:r>
              <a:rPr lang="en-US" dirty="0" smtClean="0"/>
              <a:t>	D3,D5,D6,D9,D10,D11</a:t>
            </a:r>
          </a:p>
          <a:p>
            <a:r>
              <a:rPr lang="en-US" dirty="0" smtClean="0"/>
              <a:t>I/O pin 0 = RX, I/O pin1=TX</a:t>
            </a:r>
          </a:p>
          <a:p>
            <a:pPr>
              <a:buNone/>
            </a:pPr>
            <a:r>
              <a:rPr lang="en-US" dirty="0" smtClean="0"/>
              <a:t>	(serial com, port)</a:t>
            </a:r>
          </a:p>
          <a:p>
            <a:r>
              <a:rPr lang="en-US" dirty="0" smtClean="0"/>
              <a:t>I/O current limited</a:t>
            </a:r>
          </a:p>
          <a:p>
            <a:pPr>
              <a:buNone/>
            </a:pPr>
            <a:r>
              <a:rPr lang="en-US" dirty="0" smtClean="0"/>
              <a:t>	(see next slide) </a:t>
            </a:r>
            <a:endParaRPr lang="en-US" dirty="0"/>
          </a:p>
        </p:txBody>
      </p:sp>
      <p:pic>
        <p:nvPicPr>
          <p:cNvPr id="5" name="Content Placeholder 4" descr="a-4.JPG"/>
          <p:cNvPicPr>
            <a:picLocks noGrp="1" noChangeAspect="1"/>
          </p:cNvPicPr>
          <p:nvPr>
            <p:ph sz="half" idx="2"/>
          </p:nvPr>
        </p:nvPicPr>
        <p:blipFill>
          <a:blip r:embed="rId2" cstate="print"/>
          <a:stretch>
            <a:fillRect/>
          </a:stretch>
        </p:blipFill>
        <p:spPr>
          <a:xfrm>
            <a:off x="4724400" y="2362200"/>
            <a:ext cx="4276823" cy="3886200"/>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Schematic</a:t>
            </a:r>
            <a:endParaRPr lang="en-US" dirty="0"/>
          </a:p>
        </p:txBody>
      </p:sp>
      <p:pic>
        <p:nvPicPr>
          <p:cNvPr id="6" name="Content Placeholder 5" descr="sw-42.JPG"/>
          <p:cNvPicPr>
            <a:picLocks noGrp="1" noChangeAspect="1"/>
          </p:cNvPicPr>
          <p:nvPr>
            <p:ph idx="1"/>
          </p:nvPr>
        </p:nvPicPr>
        <p:blipFill>
          <a:blip r:embed="rId2" cstate="print"/>
          <a:stretch>
            <a:fillRect/>
          </a:stretch>
        </p:blipFill>
        <p:spPr>
          <a:xfrm>
            <a:off x="6705600" y="3505200"/>
            <a:ext cx="1981200" cy="3163469"/>
          </a:xfrm>
        </p:spPr>
      </p:pic>
      <p:pic>
        <p:nvPicPr>
          <p:cNvPr id="7" name="Picture 6" descr="sw-41.JPG"/>
          <p:cNvPicPr>
            <a:picLocks noChangeAspect="1"/>
          </p:cNvPicPr>
          <p:nvPr/>
        </p:nvPicPr>
        <p:blipFill>
          <a:blip r:embed="rId3" cstate="print"/>
          <a:stretch>
            <a:fillRect/>
          </a:stretch>
        </p:blipFill>
        <p:spPr>
          <a:xfrm>
            <a:off x="6553200" y="762000"/>
            <a:ext cx="2057400" cy="2669908"/>
          </a:xfrm>
          <a:prstGeom prst="rect">
            <a:avLst/>
          </a:prstGeom>
        </p:spPr>
      </p:pic>
      <p:sp>
        <p:nvSpPr>
          <p:cNvPr id="8" name="TextBox 7"/>
          <p:cNvSpPr txBox="1"/>
          <p:nvPr/>
        </p:nvSpPr>
        <p:spPr>
          <a:xfrm>
            <a:off x="6858000" y="838200"/>
            <a:ext cx="381000" cy="369332"/>
          </a:xfrm>
          <a:prstGeom prst="rect">
            <a:avLst/>
          </a:prstGeom>
          <a:solidFill>
            <a:schemeClr val="bg1"/>
          </a:solidFill>
        </p:spPr>
        <p:txBody>
          <a:bodyPr wrap="square" rtlCol="0">
            <a:spAutoFit/>
          </a:bodyPr>
          <a:lstStyle/>
          <a:p>
            <a:endParaRPr lang="en-US" dirty="0"/>
          </a:p>
        </p:txBody>
      </p:sp>
      <p:sp>
        <p:nvSpPr>
          <p:cNvPr id="10" name="Rectangle 9"/>
          <p:cNvSpPr/>
          <p:nvPr/>
        </p:nvSpPr>
        <p:spPr>
          <a:xfrm>
            <a:off x="6934200" y="4800600"/>
            <a:ext cx="304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86200" y="1066800"/>
            <a:ext cx="2657843" cy="369332"/>
          </a:xfrm>
          <a:prstGeom prst="rect">
            <a:avLst/>
          </a:prstGeom>
        </p:spPr>
        <p:txBody>
          <a:bodyPr wrap="none">
            <a:spAutoFit/>
          </a:bodyPr>
          <a:lstStyle/>
          <a:p>
            <a:r>
              <a:rPr lang="en-US" dirty="0" smtClean="0">
                <a:solidFill>
                  <a:srgbClr val="FF0000"/>
                </a:solidFill>
              </a:rPr>
              <a:t>LED is connected to pin </a:t>
            </a:r>
            <a:r>
              <a:rPr lang="en-US" dirty="0" smtClean="0">
                <a:solidFill>
                  <a:srgbClr val="FF0000"/>
                </a:solidFill>
              </a:rPr>
              <a:t>11</a:t>
            </a:r>
            <a:endParaRPr lang="en-US" dirty="0"/>
          </a:p>
        </p:txBody>
      </p:sp>
      <p:sp>
        <p:nvSpPr>
          <p:cNvPr id="12" name="Rectangle 11"/>
          <p:cNvSpPr/>
          <p:nvPr/>
        </p:nvSpPr>
        <p:spPr>
          <a:xfrm>
            <a:off x="3657600" y="4800600"/>
            <a:ext cx="2958439" cy="369332"/>
          </a:xfrm>
          <a:prstGeom prst="rect">
            <a:avLst/>
          </a:prstGeom>
        </p:spPr>
        <p:txBody>
          <a:bodyPr wrap="none">
            <a:spAutoFit/>
          </a:bodyPr>
          <a:lstStyle/>
          <a:p>
            <a:r>
              <a:rPr lang="en-US" dirty="0" smtClean="0">
                <a:solidFill>
                  <a:srgbClr val="FF0000"/>
                </a:solidFill>
              </a:rPr>
              <a:t>switch is connected to pin 12 </a:t>
            </a:r>
            <a:endParaRPr lang="en-US" dirty="0"/>
          </a:p>
        </p:txBody>
      </p:sp>
      <p:sp>
        <p:nvSpPr>
          <p:cNvPr id="9" name="TextBox 8"/>
          <p:cNvSpPr txBox="1"/>
          <p:nvPr/>
        </p:nvSpPr>
        <p:spPr>
          <a:xfrm>
            <a:off x="381000" y="2438400"/>
            <a:ext cx="4038600" cy="1477328"/>
          </a:xfrm>
          <a:prstGeom prst="rect">
            <a:avLst/>
          </a:prstGeom>
          <a:noFill/>
        </p:spPr>
        <p:txBody>
          <a:bodyPr wrap="square" rtlCol="0">
            <a:spAutoFit/>
          </a:bodyPr>
          <a:lstStyle/>
          <a:p>
            <a:r>
              <a:rPr lang="en-US" dirty="0" smtClean="0"/>
              <a:t>Try the Toggle without the </a:t>
            </a:r>
            <a:r>
              <a:rPr lang="en-US" dirty="0" err="1" smtClean="0"/>
              <a:t>debounce</a:t>
            </a:r>
            <a:r>
              <a:rPr lang="en-US" dirty="0" smtClean="0"/>
              <a:t> first,</a:t>
            </a:r>
          </a:p>
          <a:p>
            <a:endParaRPr lang="en-US" dirty="0" smtClean="0"/>
          </a:p>
          <a:p>
            <a:r>
              <a:rPr lang="en-US" dirty="0" smtClean="0"/>
              <a:t> Then add the delay(500) function to </a:t>
            </a:r>
            <a:r>
              <a:rPr lang="en-US" dirty="0" err="1" smtClean="0"/>
              <a:t>debounce</a:t>
            </a:r>
            <a:r>
              <a:rPr lang="en-US" dirty="0" smtClean="0"/>
              <a:t> the switch.</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LED Toggle Sketch  </a:t>
            </a:r>
            <a:r>
              <a:rPr lang="en-US" sz="2000" dirty="0" smtClean="0"/>
              <a:t> </a:t>
            </a:r>
            <a:r>
              <a:rPr lang="en-US" sz="1800" dirty="0" smtClean="0"/>
              <a:t>(no </a:t>
            </a:r>
            <a:r>
              <a:rPr lang="en-US" sz="1800" dirty="0" err="1" smtClean="0"/>
              <a:t>debounce</a:t>
            </a:r>
            <a:r>
              <a:rPr lang="en-US" sz="1800" dirty="0" smtClean="0"/>
              <a:t>)</a:t>
            </a:r>
            <a:endParaRPr lang="en-US" sz="1800" dirty="0"/>
          </a:p>
        </p:txBody>
      </p:sp>
      <p:sp>
        <p:nvSpPr>
          <p:cNvPr id="3" name="Content Placeholder 2"/>
          <p:cNvSpPr>
            <a:spLocks noGrp="1"/>
          </p:cNvSpPr>
          <p:nvPr>
            <p:ph idx="1"/>
          </p:nvPr>
        </p:nvSpPr>
        <p:spPr>
          <a:xfrm>
            <a:off x="457200" y="990600"/>
            <a:ext cx="8229600" cy="5562600"/>
          </a:xfrm>
        </p:spPr>
        <p:txBody>
          <a:bodyPr>
            <a:normAutofit fontScale="92500" lnSpcReduction="10000"/>
          </a:bodyPr>
          <a:lstStyle/>
          <a:p>
            <a:pPr>
              <a:buNone/>
            </a:pPr>
            <a:r>
              <a:rPr lang="en-US" sz="2000" dirty="0" smtClean="0">
                <a:solidFill>
                  <a:srgbClr val="FF0000"/>
                </a:solidFill>
              </a:rPr>
              <a:t>// Led toggle</a:t>
            </a:r>
          </a:p>
          <a:p>
            <a:pPr>
              <a:buNone/>
            </a:pPr>
            <a:r>
              <a:rPr lang="en-US" sz="2000" dirty="0" err="1" smtClean="0"/>
              <a:t>int</a:t>
            </a:r>
            <a:r>
              <a:rPr lang="en-US" sz="2000" dirty="0" smtClean="0"/>
              <a:t> </a:t>
            </a:r>
            <a:r>
              <a:rPr lang="en-US" sz="2000" dirty="0" err="1" smtClean="0"/>
              <a:t>inputPin</a:t>
            </a:r>
            <a:r>
              <a:rPr lang="en-US" sz="2000" dirty="0" smtClean="0"/>
              <a:t> = 12;  </a:t>
            </a:r>
            <a:r>
              <a:rPr lang="en-US" sz="2000" dirty="0" smtClean="0">
                <a:solidFill>
                  <a:srgbClr val="FF0000"/>
                </a:solidFill>
              </a:rPr>
              <a:t>// push button switch pin 12</a:t>
            </a:r>
          </a:p>
          <a:p>
            <a:pPr>
              <a:buNone/>
            </a:pPr>
            <a:r>
              <a:rPr lang="en-US" sz="2000" dirty="0" err="1" smtClean="0"/>
              <a:t>int</a:t>
            </a:r>
            <a:r>
              <a:rPr lang="en-US" sz="2000" dirty="0" smtClean="0"/>
              <a:t> </a:t>
            </a:r>
            <a:r>
              <a:rPr lang="en-US" sz="2000" dirty="0" err="1" smtClean="0"/>
              <a:t>ledPin</a:t>
            </a:r>
            <a:r>
              <a:rPr lang="en-US" sz="2000" dirty="0" smtClean="0"/>
              <a:t> = 11;  </a:t>
            </a:r>
            <a:r>
              <a:rPr lang="en-US" sz="2000" dirty="0" smtClean="0">
                <a:solidFill>
                  <a:srgbClr val="FF0000"/>
                </a:solidFill>
              </a:rPr>
              <a:t>// Led wired to pin 11</a:t>
            </a:r>
          </a:p>
          <a:p>
            <a:pPr>
              <a:buNone/>
            </a:pPr>
            <a:r>
              <a:rPr lang="en-US" sz="2000" dirty="0" err="1" smtClean="0"/>
              <a:t>int</a:t>
            </a:r>
            <a:r>
              <a:rPr lang="en-US" sz="2000" dirty="0" smtClean="0"/>
              <a:t> </a:t>
            </a:r>
            <a:r>
              <a:rPr lang="en-US" sz="2000" dirty="0" err="1" smtClean="0"/>
              <a:t>ledValue</a:t>
            </a:r>
            <a:r>
              <a:rPr lang="en-US" sz="2000" dirty="0" smtClean="0"/>
              <a:t> = LOW</a:t>
            </a:r>
          </a:p>
          <a:p>
            <a:pPr>
              <a:buNone/>
            </a:pPr>
            <a:endParaRPr lang="en-US" sz="2000" dirty="0" smtClean="0"/>
          </a:p>
          <a:p>
            <a:pPr>
              <a:buNone/>
            </a:pPr>
            <a:r>
              <a:rPr lang="en-US" sz="2000" dirty="0" smtClean="0"/>
              <a:t>void setup ()</a:t>
            </a:r>
          </a:p>
          <a:p>
            <a:pPr>
              <a:buNone/>
            </a:pPr>
            <a:r>
              <a:rPr lang="en-US" sz="2000" dirty="0" smtClean="0"/>
              <a:t> {</a:t>
            </a:r>
          </a:p>
          <a:p>
            <a:pPr>
              <a:buNone/>
            </a:pPr>
            <a:r>
              <a:rPr lang="en-US" sz="2000" dirty="0" smtClean="0"/>
              <a:t>	</a:t>
            </a:r>
            <a:r>
              <a:rPr lang="en-US" sz="2000" dirty="0" err="1" smtClean="0"/>
              <a:t>pinMode</a:t>
            </a:r>
            <a:r>
              <a:rPr lang="en-US" sz="2000" dirty="0" smtClean="0"/>
              <a:t> (</a:t>
            </a:r>
            <a:r>
              <a:rPr lang="en-US" sz="2000" dirty="0" err="1" smtClean="0"/>
              <a:t>inputPin</a:t>
            </a:r>
            <a:r>
              <a:rPr lang="en-US" sz="2000" dirty="0" smtClean="0"/>
              <a:t>,  INPUT);  </a:t>
            </a:r>
            <a:r>
              <a:rPr lang="en-US" sz="2000" dirty="0" smtClean="0">
                <a:solidFill>
                  <a:srgbClr val="FF0000"/>
                </a:solidFill>
              </a:rPr>
              <a:t>// set pin 12 to input</a:t>
            </a:r>
          </a:p>
          <a:p>
            <a:pPr>
              <a:buNone/>
            </a:pPr>
            <a:r>
              <a:rPr lang="en-US" sz="2000" dirty="0" smtClean="0"/>
              <a:t>	</a:t>
            </a:r>
            <a:r>
              <a:rPr lang="en-US" sz="2000" dirty="0" err="1" smtClean="0"/>
              <a:t>pinMode</a:t>
            </a:r>
            <a:r>
              <a:rPr lang="en-US" sz="2000" dirty="0" smtClean="0"/>
              <a:t> (</a:t>
            </a:r>
            <a:r>
              <a:rPr lang="en-US" sz="2000" dirty="0" err="1" smtClean="0"/>
              <a:t>ledPin</a:t>
            </a:r>
            <a:r>
              <a:rPr lang="en-US" sz="2000" dirty="0" smtClean="0"/>
              <a:t>,  OUTPUT);  </a:t>
            </a:r>
            <a:r>
              <a:rPr lang="en-US" sz="2000" dirty="0" smtClean="0">
                <a:solidFill>
                  <a:srgbClr val="FF0000"/>
                </a:solidFill>
              </a:rPr>
              <a:t>// set pin 11 to output</a:t>
            </a:r>
          </a:p>
          <a:p>
            <a:pPr>
              <a:buNone/>
            </a:pPr>
            <a:r>
              <a:rPr lang="en-US" sz="2000" dirty="0" smtClean="0"/>
              <a:t>}</a:t>
            </a:r>
          </a:p>
          <a:p>
            <a:pPr>
              <a:buNone/>
            </a:pPr>
            <a:r>
              <a:rPr lang="en-US" sz="2000" dirty="0" smtClean="0"/>
              <a:t>void loop ()</a:t>
            </a:r>
          </a:p>
          <a:p>
            <a:pPr>
              <a:buNone/>
            </a:pPr>
            <a:r>
              <a:rPr lang="en-US" sz="2000" dirty="0" smtClean="0"/>
              <a:t>{ </a:t>
            </a:r>
          </a:p>
          <a:p>
            <a:pPr>
              <a:buNone/>
            </a:pPr>
            <a:r>
              <a:rPr lang="en-US" sz="2000" dirty="0" smtClean="0"/>
              <a:t>	if  (</a:t>
            </a:r>
            <a:r>
              <a:rPr lang="en-US" sz="2000" dirty="0" err="1" smtClean="0"/>
              <a:t>digitalRead</a:t>
            </a:r>
            <a:r>
              <a:rPr lang="en-US" sz="2000" dirty="0" smtClean="0"/>
              <a:t> (</a:t>
            </a:r>
            <a:r>
              <a:rPr lang="en-US" sz="2000" dirty="0" err="1" smtClean="0"/>
              <a:t>inputPin</a:t>
            </a:r>
            <a:r>
              <a:rPr lang="en-US" sz="2000" dirty="0" smtClean="0"/>
              <a:t>) == LOW)</a:t>
            </a:r>
          </a:p>
          <a:p>
            <a:pPr>
              <a:buNone/>
            </a:pPr>
            <a:r>
              <a:rPr lang="en-US" sz="2000" dirty="0" smtClean="0"/>
              <a:t>{</a:t>
            </a:r>
          </a:p>
          <a:p>
            <a:pPr>
              <a:buNone/>
            </a:pPr>
            <a:r>
              <a:rPr lang="en-US" sz="2000" dirty="0" smtClean="0"/>
              <a:t>	</a:t>
            </a:r>
            <a:r>
              <a:rPr lang="en-US" sz="2000" dirty="0" err="1" smtClean="0"/>
              <a:t>ledValue</a:t>
            </a:r>
            <a:r>
              <a:rPr lang="en-US" sz="2000" dirty="0" smtClean="0"/>
              <a:t> = ! </a:t>
            </a:r>
            <a:r>
              <a:rPr lang="en-US" sz="2000" dirty="0" err="1" smtClean="0"/>
              <a:t>ledValue</a:t>
            </a:r>
            <a:r>
              <a:rPr lang="en-US" sz="2000" dirty="0" smtClean="0"/>
              <a:t>;</a:t>
            </a:r>
          </a:p>
          <a:p>
            <a:pPr>
              <a:buNone/>
            </a:pPr>
            <a:r>
              <a:rPr lang="en-US" sz="2000" dirty="0" smtClean="0"/>
              <a:t>	</a:t>
            </a:r>
            <a:r>
              <a:rPr lang="en-US" sz="2000" dirty="0" err="1" smtClean="0"/>
              <a:t>digitalWrite</a:t>
            </a:r>
            <a:r>
              <a:rPr lang="en-US" sz="2000" dirty="0" smtClean="0"/>
              <a:t> (</a:t>
            </a:r>
            <a:r>
              <a:rPr lang="en-US" sz="2000" dirty="0" err="1" smtClean="0"/>
              <a:t>ledPin</a:t>
            </a:r>
            <a:r>
              <a:rPr lang="en-US" sz="2000" dirty="0" smtClean="0"/>
              <a:t>,  </a:t>
            </a:r>
            <a:r>
              <a:rPr lang="en-US" sz="2000" dirty="0" err="1" smtClean="0"/>
              <a:t>ledValue</a:t>
            </a:r>
            <a:r>
              <a:rPr lang="en-US" sz="2000" dirty="0" smtClean="0"/>
              <a:t>);</a:t>
            </a:r>
          </a:p>
          <a:p>
            <a:pPr>
              <a:buNone/>
            </a:pPr>
            <a:r>
              <a:rPr lang="en-US" sz="2000" dirty="0" smtClean="0"/>
              <a:t>} }</a:t>
            </a:r>
          </a:p>
          <a:p>
            <a:pPr>
              <a:buNone/>
            </a:pPr>
            <a:endParaRPr lang="en-US" sz="2000" dirty="0" smtClean="0"/>
          </a:p>
          <a:p>
            <a:pPr>
              <a:buNone/>
            </a:pP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066800"/>
          </a:xfrm>
        </p:spPr>
        <p:txBody>
          <a:bodyPr/>
          <a:lstStyle/>
          <a:p>
            <a:r>
              <a:rPr lang="en-US" dirty="0" smtClean="0"/>
              <a:t>LED Toggle Sketch  </a:t>
            </a:r>
            <a:r>
              <a:rPr lang="en-US" sz="2000" dirty="0" smtClean="0"/>
              <a:t> </a:t>
            </a:r>
            <a:r>
              <a:rPr lang="en-US" sz="1800" dirty="0" smtClean="0"/>
              <a:t>(with </a:t>
            </a:r>
            <a:r>
              <a:rPr lang="en-US" sz="1800" dirty="0" err="1" smtClean="0"/>
              <a:t>debounce</a:t>
            </a:r>
            <a:r>
              <a:rPr lang="en-US" sz="1800" dirty="0" smtClean="0"/>
              <a:t>)</a:t>
            </a:r>
            <a:endParaRPr lang="en-US" dirty="0"/>
          </a:p>
        </p:txBody>
      </p:sp>
      <p:sp>
        <p:nvSpPr>
          <p:cNvPr id="3" name="Content Placeholder 2"/>
          <p:cNvSpPr>
            <a:spLocks noGrp="1"/>
          </p:cNvSpPr>
          <p:nvPr>
            <p:ph idx="1"/>
          </p:nvPr>
        </p:nvSpPr>
        <p:spPr>
          <a:xfrm>
            <a:off x="457200" y="1066800"/>
            <a:ext cx="8229600" cy="5638800"/>
          </a:xfrm>
        </p:spPr>
        <p:txBody>
          <a:bodyPr>
            <a:noAutofit/>
          </a:bodyPr>
          <a:lstStyle/>
          <a:p>
            <a:pPr>
              <a:buNone/>
            </a:pPr>
            <a:r>
              <a:rPr lang="en-US" sz="1600" dirty="0" smtClean="0">
                <a:solidFill>
                  <a:srgbClr val="FF0000"/>
                </a:solidFill>
              </a:rPr>
              <a:t>// Led toggle</a:t>
            </a:r>
          </a:p>
          <a:p>
            <a:pPr>
              <a:buNone/>
            </a:pPr>
            <a:r>
              <a:rPr lang="en-US" sz="1600" dirty="0" err="1" smtClean="0"/>
              <a:t>int</a:t>
            </a:r>
            <a:r>
              <a:rPr lang="en-US" sz="1600" dirty="0" smtClean="0"/>
              <a:t> </a:t>
            </a:r>
            <a:r>
              <a:rPr lang="en-US" sz="1600" dirty="0" err="1" smtClean="0"/>
              <a:t>inputPin</a:t>
            </a:r>
            <a:r>
              <a:rPr lang="en-US" sz="1600" dirty="0" smtClean="0"/>
              <a:t> = 12; </a:t>
            </a:r>
            <a:r>
              <a:rPr lang="en-US" sz="1600" dirty="0" smtClean="0">
                <a:solidFill>
                  <a:srgbClr val="FF0000"/>
                </a:solidFill>
              </a:rPr>
              <a:t>// push button switch pin 12</a:t>
            </a:r>
            <a:endParaRPr lang="en-US" sz="1600" dirty="0" smtClean="0"/>
          </a:p>
          <a:p>
            <a:pPr>
              <a:buNone/>
            </a:pPr>
            <a:r>
              <a:rPr lang="en-US" sz="1600" dirty="0" err="1" smtClean="0"/>
              <a:t>int</a:t>
            </a:r>
            <a:r>
              <a:rPr lang="en-US" sz="1600" dirty="0" smtClean="0"/>
              <a:t> </a:t>
            </a:r>
            <a:r>
              <a:rPr lang="en-US" sz="1600" dirty="0" err="1" smtClean="0"/>
              <a:t>ledPin</a:t>
            </a:r>
            <a:r>
              <a:rPr lang="en-US" sz="1600" dirty="0" smtClean="0"/>
              <a:t> = 11; </a:t>
            </a:r>
            <a:r>
              <a:rPr lang="en-US" sz="1600" dirty="0" smtClean="0">
                <a:solidFill>
                  <a:srgbClr val="FF0000"/>
                </a:solidFill>
              </a:rPr>
              <a:t>// Led wired to pin 11</a:t>
            </a:r>
            <a:endParaRPr lang="en-US" sz="1600" dirty="0" smtClean="0"/>
          </a:p>
          <a:p>
            <a:pPr>
              <a:buNone/>
            </a:pPr>
            <a:r>
              <a:rPr lang="en-US" sz="1600" dirty="0" err="1" smtClean="0"/>
              <a:t>int</a:t>
            </a:r>
            <a:r>
              <a:rPr lang="en-US" sz="1600" dirty="0" smtClean="0"/>
              <a:t> </a:t>
            </a:r>
            <a:r>
              <a:rPr lang="en-US" sz="1600" dirty="0" err="1" smtClean="0"/>
              <a:t>ledValue</a:t>
            </a:r>
            <a:r>
              <a:rPr lang="en-US" sz="1600" dirty="0" smtClean="0"/>
              <a:t> = LOW;</a:t>
            </a:r>
          </a:p>
          <a:p>
            <a:pPr>
              <a:buNone/>
            </a:pPr>
            <a:endParaRPr lang="en-US" sz="1600" dirty="0" smtClean="0"/>
          </a:p>
          <a:p>
            <a:pPr>
              <a:buNone/>
            </a:pPr>
            <a:r>
              <a:rPr lang="en-US" sz="1600" dirty="0" smtClean="0"/>
              <a:t>void setup() </a:t>
            </a:r>
          </a:p>
          <a:p>
            <a:pPr>
              <a:buNone/>
            </a:pPr>
            <a:r>
              <a:rPr lang="en-US" sz="1600" dirty="0" smtClean="0"/>
              <a:t>{</a:t>
            </a:r>
          </a:p>
          <a:p>
            <a:pPr>
              <a:buNone/>
            </a:pPr>
            <a:r>
              <a:rPr lang="en-US" sz="1600" dirty="0" smtClean="0"/>
              <a:t>	</a:t>
            </a:r>
            <a:r>
              <a:rPr lang="en-US" sz="1600" dirty="0" err="1" smtClean="0"/>
              <a:t>pinMode</a:t>
            </a:r>
            <a:r>
              <a:rPr lang="en-US" sz="1600" dirty="0" smtClean="0"/>
              <a:t>(</a:t>
            </a:r>
            <a:r>
              <a:rPr lang="en-US" sz="1600" dirty="0" err="1" smtClean="0"/>
              <a:t>inputPin</a:t>
            </a:r>
            <a:r>
              <a:rPr lang="en-US" sz="1600" dirty="0" smtClean="0"/>
              <a:t>, INPUT);  </a:t>
            </a:r>
            <a:r>
              <a:rPr lang="en-US" sz="1600" dirty="0" smtClean="0">
                <a:solidFill>
                  <a:srgbClr val="FF0000"/>
                </a:solidFill>
              </a:rPr>
              <a:t>// set pin 12 to input</a:t>
            </a:r>
            <a:endParaRPr lang="en-US" sz="1600" dirty="0" smtClean="0"/>
          </a:p>
          <a:p>
            <a:pPr>
              <a:buNone/>
            </a:pPr>
            <a:r>
              <a:rPr lang="en-US" sz="1600" dirty="0" smtClean="0"/>
              <a:t>	</a:t>
            </a:r>
            <a:r>
              <a:rPr lang="en-US" sz="1600" dirty="0" err="1" smtClean="0"/>
              <a:t>pinMode</a:t>
            </a:r>
            <a:r>
              <a:rPr lang="en-US" sz="1600" dirty="0" smtClean="0"/>
              <a:t>(</a:t>
            </a:r>
            <a:r>
              <a:rPr lang="en-US" sz="1600" dirty="0" err="1" smtClean="0"/>
              <a:t>ledPin</a:t>
            </a:r>
            <a:r>
              <a:rPr lang="en-US" sz="1600" dirty="0" smtClean="0"/>
              <a:t>, OUTPUT); </a:t>
            </a:r>
            <a:r>
              <a:rPr lang="en-US" sz="1600" dirty="0" smtClean="0">
                <a:solidFill>
                  <a:srgbClr val="FF0000"/>
                </a:solidFill>
              </a:rPr>
              <a:t>// set pin 11 to output</a:t>
            </a:r>
            <a:endParaRPr lang="en-US" sz="1600" dirty="0" smtClean="0"/>
          </a:p>
          <a:p>
            <a:pPr>
              <a:buNone/>
            </a:pPr>
            <a:r>
              <a:rPr lang="en-US" sz="1600" dirty="0" smtClean="0"/>
              <a:t>}</a:t>
            </a:r>
          </a:p>
          <a:p>
            <a:pPr>
              <a:buNone/>
            </a:pPr>
            <a:endParaRPr lang="en-US" sz="1600" dirty="0" smtClean="0"/>
          </a:p>
          <a:p>
            <a:pPr>
              <a:buNone/>
            </a:pPr>
            <a:r>
              <a:rPr lang="en-US" sz="1600" dirty="0" smtClean="0"/>
              <a:t>void loop ()</a:t>
            </a:r>
          </a:p>
          <a:p>
            <a:pPr>
              <a:buNone/>
            </a:pPr>
            <a:r>
              <a:rPr lang="en-US" sz="1600" dirty="0" smtClean="0"/>
              <a:t>{ </a:t>
            </a:r>
          </a:p>
          <a:p>
            <a:pPr>
              <a:buNone/>
            </a:pPr>
            <a:r>
              <a:rPr lang="en-US" sz="1600" dirty="0" smtClean="0"/>
              <a:t>	if  (</a:t>
            </a:r>
            <a:r>
              <a:rPr lang="en-US" sz="1600" dirty="0" err="1" smtClean="0"/>
              <a:t>digitalRead</a:t>
            </a:r>
            <a:r>
              <a:rPr lang="en-US" sz="1600" dirty="0" smtClean="0"/>
              <a:t> (</a:t>
            </a:r>
            <a:r>
              <a:rPr lang="en-US" sz="1600" dirty="0" err="1" smtClean="0"/>
              <a:t>inputPin</a:t>
            </a:r>
            <a:r>
              <a:rPr lang="en-US" sz="1600" dirty="0" smtClean="0"/>
              <a:t>) == LOW)</a:t>
            </a:r>
          </a:p>
          <a:p>
            <a:pPr>
              <a:buNone/>
            </a:pPr>
            <a:r>
              <a:rPr lang="en-US" sz="1600" dirty="0" smtClean="0"/>
              <a:t>{</a:t>
            </a:r>
          </a:p>
          <a:p>
            <a:pPr>
              <a:buNone/>
            </a:pPr>
            <a:r>
              <a:rPr lang="en-US" sz="1600" dirty="0" smtClean="0"/>
              <a:t>	</a:t>
            </a:r>
            <a:r>
              <a:rPr lang="en-US" sz="1600" dirty="0" err="1" smtClean="0"/>
              <a:t>ledValue</a:t>
            </a:r>
            <a:r>
              <a:rPr lang="en-US" sz="1600" dirty="0" smtClean="0"/>
              <a:t> = ! </a:t>
            </a:r>
            <a:r>
              <a:rPr lang="en-US" sz="1600" dirty="0" err="1" smtClean="0"/>
              <a:t>ledValue</a:t>
            </a:r>
            <a:r>
              <a:rPr lang="en-US" sz="1600" dirty="0" smtClean="0"/>
              <a:t>;</a:t>
            </a:r>
          </a:p>
          <a:p>
            <a:pPr>
              <a:buNone/>
            </a:pPr>
            <a:r>
              <a:rPr lang="en-US" sz="1600" dirty="0" smtClean="0"/>
              <a:t>	</a:t>
            </a:r>
            <a:r>
              <a:rPr lang="en-US" sz="1600" dirty="0" err="1" smtClean="0"/>
              <a:t>digitalWrite</a:t>
            </a:r>
            <a:r>
              <a:rPr lang="en-US" sz="1600" dirty="0" smtClean="0"/>
              <a:t> (</a:t>
            </a:r>
            <a:r>
              <a:rPr lang="en-US" sz="1600" dirty="0" err="1" smtClean="0"/>
              <a:t>ledPin</a:t>
            </a:r>
            <a:r>
              <a:rPr lang="en-US" sz="1600" dirty="0" smtClean="0"/>
              <a:t>,  </a:t>
            </a:r>
            <a:r>
              <a:rPr lang="en-US" sz="1600" dirty="0" err="1" smtClean="0"/>
              <a:t>ledValue</a:t>
            </a:r>
            <a:r>
              <a:rPr lang="en-US" sz="1600" dirty="0" smtClean="0"/>
              <a:t>);</a:t>
            </a:r>
          </a:p>
          <a:p>
            <a:pPr>
              <a:buNone/>
            </a:pPr>
            <a:r>
              <a:rPr lang="en-US" sz="1600" dirty="0" smtClean="0"/>
              <a:t>        delay (500);  </a:t>
            </a:r>
            <a:r>
              <a:rPr lang="en-US" sz="1600" dirty="0" smtClean="0">
                <a:solidFill>
                  <a:srgbClr val="FF0000"/>
                </a:solidFill>
              </a:rPr>
              <a:t>// 500 ms delay to get past switch bounce</a:t>
            </a:r>
          </a:p>
          <a:p>
            <a:pPr>
              <a:buNone/>
            </a:pPr>
            <a:r>
              <a:rPr lang="en-US" sz="1600" dirty="0" smtClean="0"/>
              <a:t>} }</a:t>
            </a:r>
            <a:endParaRPr lang="en-US"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152400" y="1600200"/>
            <a:ext cx="8839200" cy="4525963"/>
          </a:xfrm>
        </p:spPr>
        <p:txBody>
          <a:bodyPr>
            <a:normAutofit fontScale="92500"/>
          </a:bodyPr>
          <a:lstStyle/>
          <a:p>
            <a:r>
              <a:rPr lang="en-US" dirty="0" smtClean="0"/>
              <a:t>What does the IDE Serial Monitor do?</a:t>
            </a:r>
          </a:p>
          <a:p>
            <a:r>
              <a:rPr lang="en-US" dirty="0" smtClean="0"/>
              <a:t>How do you mark comments in your sketch</a:t>
            </a:r>
          </a:p>
          <a:p>
            <a:r>
              <a:rPr lang="en-US" dirty="0" smtClean="0"/>
              <a:t>Why do you have to </a:t>
            </a:r>
            <a:r>
              <a:rPr lang="en-US" dirty="0" err="1" smtClean="0"/>
              <a:t>debounce</a:t>
            </a:r>
            <a:r>
              <a:rPr lang="en-US" dirty="0" smtClean="0"/>
              <a:t> a switch ?</a:t>
            </a:r>
          </a:p>
          <a:p>
            <a:r>
              <a:rPr lang="en-US" b="1" dirty="0" smtClean="0">
                <a:solidFill>
                  <a:srgbClr val="FF0000"/>
                </a:solidFill>
              </a:rPr>
              <a:t>Can you see the bounce using your Analog Discovery Kit scope? Free-run or single sweep mode?</a:t>
            </a:r>
          </a:p>
          <a:p>
            <a:r>
              <a:rPr lang="en-US" dirty="0" smtClean="0"/>
              <a:t>Can you see the effect of the bounce on the Led ?</a:t>
            </a:r>
          </a:p>
          <a:p>
            <a:r>
              <a:rPr lang="en-US" dirty="0" smtClean="0"/>
              <a:t>Did you play around with the delay time to see the minim time required to </a:t>
            </a:r>
            <a:r>
              <a:rPr lang="en-US" dirty="0" err="1" smtClean="0"/>
              <a:t>debounce</a:t>
            </a:r>
            <a:r>
              <a:rPr lang="en-US"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smtClean="0"/>
              <a:t>Digital I /O Pins </a:t>
            </a:r>
            <a:r>
              <a:rPr lang="en-US" b="1" dirty="0" smtClean="0"/>
              <a:t>output current limits</a:t>
            </a:r>
            <a:endParaRPr lang="en-US" b="1" dirty="0"/>
          </a:p>
        </p:txBody>
      </p:sp>
      <p:pic>
        <p:nvPicPr>
          <p:cNvPr id="8" name="Content Placeholder 7" descr="a-6.JPG"/>
          <p:cNvPicPr>
            <a:picLocks noGrp="1" noChangeAspect="1"/>
          </p:cNvPicPr>
          <p:nvPr>
            <p:ph sz="half" idx="2"/>
          </p:nvPr>
        </p:nvPicPr>
        <p:blipFill>
          <a:blip r:embed="rId2" cstate="print"/>
          <a:stretch>
            <a:fillRect/>
          </a:stretch>
        </p:blipFill>
        <p:spPr>
          <a:xfrm rot="5400000">
            <a:off x="6033613" y="4329587"/>
            <a:ext cx="2334417" cy="2362043"/>
          </a:xfrm>
        </p:spPr>
      </p:pic>
      <p:pic>
        <p:nvPicPr>
          <p:cNvPr id="7" name="Content Placeholder 6" descr="a-8.JPG"/>
          <p:cNvPicPr>
            <a:picLocks noGrp="1" noChangeAspect="1"/>
          </p:cNvPicPr>
          <p:nvPr>
            <p:ph sz="quarter" idx="4"/>
          </p:nvPr>
        </p:nvPicPr>
        <p:blipFill>
          <a:blip r:embed="rId3" cstate="print"/>
          <a:stretch>
            <a:fillRect/>
          </a:stretch>
        </p:blipFill>
        <p:spPr>
          <a:xfrm>
            <a:off x="6099220" y="1219200"/>
            <a:ext cx="2282780" cy="3048000"/>
          </a:xfrm>
        </p:spPr>
      </p:pic>
      <p:sp>
        <p:nvSpPr>
          <p:cNvPr id="13" name="TextBox 12"/>
          <p:cNvSpPr txBox="1"/>
          <p:nvPr/>
        </p:nvSpPr>
        <p:spPr>
          <a:xfrm>
            <a:off x="152400" y="1676400"/>
            <a:ext cx="5334000" cy="5047536"/>
          </a:xfrm>
          <a:prstGeom prst="rect">
            <a:avLst/>
          </a:prstGeom>
          <a:noFill/>
        </p:spPr>
        <p:txBody>
          <a:bodyPr wrap="square" rtlCol="0">
            <a:spAutoFit/>
          </a:bodyPr>
          <a:lstStyle/>
          <a:p>
            <a:pPr>
              <a:buFont typeface="Arial" pitchFamily="34" charset="0"/>
              <a:buChar char="•"/>
            </a:pPr>
            <a:r>
              <a:rPr lang="en-US" sz="2800" dirty="0" smtClean="0"/>
              <a:t>    </a:t>
            </a:r>
            <a:r>
              <a:rPr lang="en-US" sz="3200" b="1" dirty="0" smtClean="0"/>
              <a:t>40 ma. Max current / pin</a:t>
            </a:r>
          </a:p>
          <a:p>
            <a:endParaRPr lang="en-US" sz="2800" dirty="0" smtClean="0"/>
          </a:p>
          <a:p>
            <a:pPr>
              <a:buFont typeface="Arial" pitchFamily="34" charset="0"/>
              <a:buChar char="•"/>
            </a:pPr>
            <a:r>
              <a:rPr lang="en-US" sz="3600" b="1" dirty="0" smtClean="0">
                <a:solidFill>
                  <a:srgbClr val="FF0000"/>
                </a:solidFill>
                <a:effectLst>
                  <a:outerShdw blurRad="38100" dist="38100" dir="2700000" algn="tl">
                    <a:srgbClr val="000000">
                      <a:alpha val="43137"/>
                    </a:srgbClr>
                  </a:outerShdw>
                </a:effectLst>
              </a:rPr>
              <a:t>    200 ma. Max for IC</a:t>
            </a:r>
          </a:p>
          <a:p>
            <a:r>
              <a:rPr lang="en-US" sz="3600" b="1" dirty="0" smtClean="0">
                <a:solidFill>
                  <a:srgbClr val="FF0000"/>
                </a:solidFill>
                <a:effectLst>
                  <a:outerShdw blurRad="38100" dist="38100" dir="2700000" algn="tl">
                    <a:srgbClr val="000000">
                      <a:alpha val="43137"/>
                    </a:srgbClr>
                  </a:outerShdw>
                </a:effectLst>
              </a:rPr>
              <a:t>	(all pins total)</a:t>
            </a:r>
          </a:p>
          <a:p>
            <a:endParaRPr lang="en-US" sz="2800" dirty="0" smtClean="0"/>
          </a:p>
          <a:p>
            <a:pPr>
              <a:buFont typeface="Arial" pitchFamily="34" charset="0"/>
              <a:buChar char="•"/>
            </a:pPr>
            <a:r>
              <a:rPr lang="en-US" sz="2800" dirty="0" smtClean="0"/>
              <a:t>    </a:t>
            </a:r>
            <a:r>
              <a:rPr lang="en-US" sz="3200" b="1" dirty="0" smtClean="0">
                <a:solidFill>
                  <a:srgbClr val="00B050"/>
                </a:solidFill>
              </a:rPr>
              <a:t>&lt; 10ma. Recommended</a:t>
            </a:r>
            <a:endParaRPr lang="en-US" sz="2800" dirty="0" smtClean="0"/>
          </a:p>
          <a:p>
            <a:pPr>
              <a:buFont typeface="Arial" pitchFamily="34" charset="0"/>
              <a:buChar char="•"/>
            </a:pPr>
            <a:r>
              <a:rPr lang="en-US" sz="2800" dirty="0" smtClean="0"/>
              <a:t>    Use 560 ohm resistor to 1k ohm 	resistor for current limiter</a:t>
            </a:r>
          </a:p>
          <a:p>
            <a:pPr>
              <a:buFont typeface="Arial" pitchFamily="34" charset="0"/>
              <a:buChar char="•"/>
            </a:pPr>
            <a:r>
              <a:rPr lang="en-US" sz="2800" dirty="0" smtClean="0"/>
              <a:t>    Output </a:t>
            </a:r>
            <a:r>
              <a:rPr lang="en-US" sz="2800" b="1" dirty="0" smtClean="0"/>
              <a:t>Z</a:t>
            </a:r>
            <a:r>
              <a:rPr lang="en-US" sz="2800" dirty="0" smtClean="0"/>
              <a:t> very low ohms</a:t>
            </a:r>
          </a:p>
          <a:p>
            <a:endParaRPr lang="en-US" sz="2800"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2209800"/>
          </a:xfrm>
        </p:spPr>
        <p:txBody>
          <a:bodyPr>
            <a:noAutofit/>
          </a:bodyPr>
          <a:lstStyle/>
          <a:p>
            <a:r>
              <a:rPr lang="en-US" sz="2400" dirty="0" smtClean="0"/>
              <a:t>The microcontroller datasheet specifies an absolute maximum per-pin current of 40mA. With a typical internal resistance of only 25 ohms per pin, a dead short to ground can allow as much as 200mA of current to flow, more than enough to </a:t>
            </a:r>
            <a:r>
              <a:rPr lang="en-US" sz="2400" b="1" dirty="0" smtClean="0">
                <a:solidFill>
                  <a:srgbClr val="FF0000"/>
                </a:solidFill>
              </a:rPr>
              <a:t>destroy the microcontroller pin</a:t>
            </a:r>
            <a:r>
              <a:rPr lang="en-US" sz="2400" dirty="0" smtClean="0"/>
              <a:t>.</a:t>
            </a:r>
            <a:endParaRPr lang="en-US" sz="2400" dirty="0"/>
          </a:p>
        </p:txBody>
      </p:sp>
      <p:pic>
        <p:nvPicPr>
          <p:cNvPr id="8" name="Content Placeholder 7" descr="s-1.JPG"/>
          <p:cNvPicPr>
            <a:picLocks noGrp="1" noChangeAspect="1"/>
          </p:cNvPicPr>
          <p:nvPr>
            <p:ph idx="1"/>
          </p:nvPr>
        </p:nvPicPr>
        <p:blipFill>
          <a:blip r:embed="rId2" cstate="print"/>
          <a:stretch>
            <a:fillRect/>
          </a:stretch>
        </p:blipFill>
        <p:spPr>
          <a:xfrm>
            <a:off x="387378" y="2133600"/>
            <a:ext cx="8070822" cy="468045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057400"/>
          </a:xfrm>
        </p:spPr>
        <p:txBody>
          <a:bodyPr>
            <a:noAutofit/>
          </a:bodyPr>
          <a:lstStyle/>
          <a:p>
            <a:r>
              <a:rPr lang="en-US" sz="2400" dirty="0" smtClean="0"/>
              <a:t>Configure two I/O pins to be outputs then set one high and the other one low. Now connect the pins together. You have now created an </a:t>
            </a:r>
            <a:r>
              <a:rPr lang="en-US" sz="2400" dirty="0" err="1" smtClean="0"/>
              <a:t>overcurrent</a:t>
            </a:r>
            <a:r>
              <a:rPr lang="en-US" sz="2400" dirty="0" smtClean="0"/>
              <a:t> condition on </a:t>
            </a:r>
            <a:r>
              <a:rPr lang="en-US" sz="2400" b="1" dirty="0" smtClean="0">
                <a:solidFill>
                  <a:srgbClr val="FF0000"/>
                </a:solidFill>
              </a:rPr>
              <a:t>both I/O pins and they will be destroyed.</a:t>
            </a:r>
            <a:endParaRPr lang="en-US" sz="2400" b="1" dirty="0">
              <a:solidFill>
                <a:srgbClr val="FF0000"/>
              </a:solidFill>
            </a:endParaRPr>
          </a:p>
        </p:txBody>
      </p:sp>
      <p:pic>
        <p:nvPicPr>
          <p:cNvPr id="5" name="Content Placeholder 4" descr="s-2.JPG"/>
          <p:cNvPicPr>
            <a:picLocks noGrp="1" noChangeAspect="1"/>
          </p:cNvPicPr>
          <p:nvPr>
            <p:ph idx="1"/>
          </p:nvPr>
        </p:nvPicPr>
        <p:blipFill>
          <a:blip r:embed="rId2" cstate="print"/>
          <a:stretch>
            <a:fillRect/>
          </a:stretch>
        </p:blipFill>
        <p:spPr>
          <a:xfrm>
            <a:off x="304800" y="1828799"/>
            <a:ext cx="8382000" cy="5029201"/>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smtClean="0"/>
              <a:t>Digital I /O Pins </a:t>
            </a:r>
            <a:r>
              <a:rPr lang="en-US" b="1" dirty="0" smtClean="0"/>
              <a:t>Inputs</a:t>
            </a:r>
            <a:endParaRPr lang="en-US" dirty="0"/>
          </a:p>
        </p:txBody>
      </p:sp>
      <p:sp>
        <p:nvSpPr>
          <p:cNvPr id="8" name="Content Placeholder 7"/>
          <p:cNvSpPr>
            <a:spLocks noGrp="1"/>
          </p:cNvSpPr>
          <p:nvPr>
            <p:ph idx="1"/>
          </p:nvPr>
        </p:nvSpPr>
        <p:spPr>
          <a:xfrm>
            <a:off x="228600" y="1219200"/>
            <a:ext cx="8686800" cy="5486400"/>
          </a:xfrm>
        </p:spPr>
        <p:txBody>
          <a:bodyPr>
            <a:normAutofit fontScale="77500" lnSpcReduction="20000"/>
          </a:bodyPr>
          <a:lstStyle/>
          <a:p>
            <a:r>
              <a:rPr lang="en-US" dirty="0" smtClean="0"/>
              <a:t>When a pin is configured as an INPUT with </a:t>
            </a:r>
            <a:r>
              <a:rPr lang="en-US" dirty="0" err="1" smtClean="0"/>
              <a:t>pinMode</a:t>
            </a:r>
            <a:r>
              <a:rPr lang="en-US" dirty="0" smtClean="0"/>
              <a:t>, and read with </a:t>
            </a:r>
            <a:r>
              <a:rPr lang="en-US" dirty="0" err="1" smtClean="0"/>
              <a:t>digitalRead</a:t>
            </a:r>
            <a:r>
              <a:rPr lang="en-US" dirty="0" smtClean="0"/>
              <a:t>, the microcontroller will report </a:t>
            </a:r>
            <a:r>
              <a:rPr lang="en-US" b="1" dirty="0" smtClean="0"/>
              <a:t>HIGH if a voltage of 3 volts or more </a:t>
            </a:r>
            <a:r>
              <a:rPr lang="en-US" dirty="0" smtClean="0"/>
              <a:t>is present at the pin</a:t>
            </a:r>
          </a:p>
          <a:p>
            <a:r>
              <a:rPr lang="en-US" dirty="0" smtClean="0"/>
              <a:t>The microcontroller will report </a:t>
            </a:r>
            <a:r>
              <a:rPr lang="en-US" b="1" dirty="0" smtClean="0"/>
              <a:t>LOW if a voltage of 2 volts or less </a:t>
            </a:r>
            <a:r>
              <a:rPr lang="en-US" dirty="0" smtClean="0"/>
              <a:t>is present at the pin</a:t>
            </a:r>
          </a:p>
          <a:p>
            <a:r>
              <a:rPr lang="en-US" dirty="0" err="1" smtClean="0"/>
              <a:t>Arduino</a:t>
            </a:r>
            <a:r>
              <a:rPr lang="en-US" dirty="0" smtClean="0"/>
              <a:t> pins configured as </a:t>
            </a:r>
            <a:r>
              <a:rPr lang="en-US" b="1" dirty="0" smtClean="0"/>
              <a:t>INPUT</a:t>
            </a:r>
            <a:r>
              <a:rPr lang="en-US" dirty="0" smtClean="0"/>
              <a:t> with </a:t>
            </a:r>
            <a:r>
              <a:rPr lang="en-US" dirty="0" err="1" smtClean="0"/>
              <a:t>pinMode</a:t>
            </a:r>
            <a:r>
              <a:rPr lang="en-US" dirty="0" smtClean="0"/>
              <a:t>() are said to be in a </a:t>
            </a:r>
            <a:r>
              <a:rPr lang="en-US" b="1" dirty="0" smtClean="0"/>
              <a:t>high-impedance state</a:t>
            </a:r>
            <a:r>
              <a:rPr lang="en-US" dirty="0" smtClean="0"/>
              <a:t>. Pins configured as INPUT make extremely small demands on the circuit that they are sampling, equivalent to a series resistor of 100 </a:t>
            </a:r>
            <a:r>
              <a:rPr lang="en-US" dirty="0" err="1" smtClean="0"/>
              <a:t>Megohms</a:t>
            </a:r>
            <a:r>
              <a:rPr lang="en-US" dirty="0" smtClean="0"/>
              <a:t> in front of the pin. This makes them useful for reading a sensor, but not powering an LED. </a:t>
            </a:r>
          </a:p>
          <a:p>
            <a:r>
              <a:rPr lang="en-US" dirty="0" smtClean="0"/>
              <a:t>Often it is useful to steer an </a:t>
            </a:r>
            <a:r>
              <a:rPr lang="en-US" b="1" dirty="0" smtClean="0">
                <a:solidFill>
                  <a:srgbClr val="FF0000"/>
                </a:solidFill>
              </a:rPr>
              <a:t>input pin to a known state if no input is present</a:t>
            </a:r>
            <a:r>
              <a:rPr lang="en-US" dirty="0" smtClean="0">
                <a:solidFill>
                  <a:srgbClr val="FF0000"/>
                </a:solidFill>
              </a:rPr>
              <a:t>. </a:t>
            </a:r>
            <a:r>
              <a:rPr lang="en-US" dirty="0" smtClean="0"/>
              <a:t>This can be done by adding a </a:t>
            </a:r>
            <a:r>
              <a:rPr lang="en-US" dirty="0" err="1" smtClean="0"/>
              <a:t>pullup</a:t>
            </a:r>
            <a:r>
              <a:rPr lang="en-US" dirty="0" smtClean="0"/>
              <a:t> resistor (to +5V), or a </a:t>
            </a:r>
            <a:r>
              <a:rPr lang="en-US" dirty="0" err="1" smtClean="0"/>
              <a:t>pulldown</a:t>
            </a:r>
            <a:r>
              <a:rPr lang="en-US" dirty="0" smtClean="0"/>
              <a:t> resistor (resistor to ground) on the input. </a:t>
            </a:r>
            <a:r>
              <a:rPr lang="en-US" b="1" dirty="0" smtClean="0">
                <a:solidFill>
                  <a:srgbClr val="FF0000"/>
                </a:solidFill>
              </a:rPr>
              <a:t>A 10K resistor is a good value for a </a:t>
            </a:r>
            <a:r>
              <a:rPr lang="en-US" b="1" dirty="0" err="1" smtClean="0">
                <a:solidFill>
                  <a:srgbClr val="FF0000"/>
                </a:solidFill>
              </a:rPr>
              <a:t>pullup</a:t>
            </a:r>
            <a:r>
              <a:rPr lang="en-US" b="1" dirty="0" smtClean="0">
                <a:solidFill>
                  <a:srgbClr val="FF0000"/>
                </a:solidFill>
              </a:rPr>
              <a:t> or </a:t>
            </a:r>
            <a:r>
              <a:rPr lang="en-US" b="1" dirty="0" err="1" smtClean="0">
                <a:solidFill>
                  <a:srgbClr val="FF0000"/>
                </a:solidFill>
              </a:rPr>
              <a:t>pulldown</a:t>
            </a:r>
            <a:r>
              <a:rPr lang="en-US" b="1" dirty="0" smtClean="0">
                <a:solidFill>
                  <a:srgbClr val="FF0000"/>
                </a:solidFill>
              </a:rPr>
              <a:t> resistor</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Digital I /O Pins </a:t>
            </a:r>
            <a:r>
              <a:rPr lang="en-US" b="1" dirty="0" smtClean="0"/>
              <a:t>Outputs</a:t>
            </a:r>
            <a:endParaRPr lang="en-US"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r>
              <a:rPr lang="en-US" dirty="0" smtClean="0"/>
              <a:t>Pins configured as</a:t>
            </a:r>
            <a:r>
              <a:rPr lang="en-US" b="1" dirty="0" smtClean="0">
                <a:solidFill>
                  <a:srgbClr val="FF0000"/>
                </a:solidFill>
              </a:rPr>
              <a:t> </a:t>
            </a:r>
            <a:r>
              <a:rPr lang="en-US" b="1" dirty="0" smtClean="0"/>
              <a:t>OUTPUT</a:t>
            </a:r>
            <a:r>
              <a:rPr lang="en-US" b="1" dirty="0" smtClean="0">
                <a:solidFill>
                  <a:srgbClr val="FF0000"/>
                </a:solidFill>
              </a:rPr>
              <a:t> </a:t>
            </a:r>
            <a:r>
              <a:rPr lang="en-US" dirty="0" smtClean="0"/>
              <a:t>with </a:t>
            </a:r>
            <a:r>
              <a:rPr lang="en-US" dirty="0" err="1" smtClean="0"/>
              <a:t>pinMode</a:t>
            </a:r>
            <a:r>
              <a:rPr lang="en-US" dirty="0" smtClean="0"/>
              <a:t>() are said to be in a</a:t>
            </a:r>
            <a:r>
              <a:rPr lang="en-US" b="1" dirty="0" smtClean="0"/>
              <a:t> low-impedance state</a:t>
            </a:r>
            <a:r>
              <a:rPr lang="en-US" dirty="0" smtClean="0"/>
              <a:t>. This means that they can provide a substantial amount of current to other circuits. </a:t>
            </a:r>
            <a:r>
              <a:rPr lang="en-US" dirty="0" err="1" smtClean="0"/>
              <a:t>Atmega</a:t>
            </a:r>
            <a:r>
              <a:rPr lang="en-US" dirty="0" smtClean="0"/>
              <a:t> pins can </a:t>
            </a:r>
            <a:r>
              <a:rPr lang="en-US" b="1" dirty="0" smtClean="0"/>
              <a:t>source</a:t>
            </a:r>
            <a:r>
              <a:rPr lang="en-US" dirty="0" smtClean="0"/>
              <a:t> (provide positive current) or </a:t>
            </a:r>
            <a:r>
              <a:rPr lang="en-US" b="1" dirty="0" smtClean="0"/>
              <a:t>sink</a:t>
            </a:r>
            <a:r>
              <a:rPr lang="en-US" dirty="0" smtClean="0"/>
              <a:t> (provide negative current) up to 40 </a:t>
            </a:r>
            <a:r>
              <a:rPr lang="en-US" dirty="0" err="1" smtClean="0"/>
              <a:t>mA</a:t>
            </a:r>
            <a:r>
              <a:rPr lang="en-US" dirty="0" smtClean="0"/>
              <a:t> (milliamps) of current to other devices/circuits. This is enough current to brightly light up an LED (don't forget the series resistor), or run many sensors, for example, but not enough current to run most relays, solenoids, or motors</a:t>
            </a:r>
          </a:p>
          <a:p>
            <a:pPr>
              <a:buNone/>
            </a:pPr>
            <a:endParaRPr lang="en-US" dirty="0" smtClean="0"/>
          </a:p>
          <a:p>
            <a:r>
              <a:rPr lang="en-US" b="1" dirty="0" smtClean="0">
                <a:solidFill>
                  <a:srgbClr val="FF0000"/>
                </a:solidFill>
              </a:rPr>
              <a:t>Short circuits on </a:t>
            </a:r>
            <a:r>
              <a:rPr lang="en-US" b="1" dirty="0" err="1" smtClean="0">
                <a:solidFill>
                  <a:srgbClr val="FF0000"/>
                </a:solidFill>
              </a:rPr>
              <a:t>Arduino</a:t>
            </a:r>
            <a:r>
              <a:rPr lang="en-US" b="1" dirty="0" smtClean="0">
                <a:solidFill>
                  <a:srgbClr val="FF0000"/>
                </a:solidFill>
              </a:rPr>
              <a:t> pins, or attempting to run high current devices from them, can damage or destroy the output transistors in the pin, or damage the entire </a:t>
            </a:r>
            <a:r>
              <a:rPr lang="en-US" b="1" dirty="0" err="1" smtClean="0">
                <a:solidFill>
                  <a:srgbClr val="FF0000"/>
                </a:solidFill>
              </a:rPr>
              <a:t>Atmega</a:t>
            </a:r>
            <a:r>
              <a:rPr lang="en-US" b="1" dirty="0" smtClean="0">
                <a:solidFill>
                  <a:srgbClr val="FF0000"/>
                </a:solidFill>
              </a:rPr>
              <a:t> chip. Often this will result in a "dead" pin in the microcontroller but the remaining chip will still function adequately. </a:t>
            </a:r>
          </a:p>
          <a:p>
            <a:pPr>
              <a:buNone/>
            </a:pPr>
            <a:endParaRPr lang="en-US" b="1" dirty="0" smtClean="0">
              <a:solidFill>
                <a:srgbClr val="FF0000"/>
              </a:solidFill>
            </a:endParaRPr>
          </a:p>
          <a:p>
            <a:r>
              <a:rPr lang="en-US" b="1" dirty="0" smtClean="0"/>
              <a:t>For this reason it is a good idea to connect OUTPUT pins to other devices with 470Ω to 1k series resistor.</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Digital Inputs  - Pull Up / Down</a:t>
            </a:r>
            <a:endParaRPr lang="en-US" dirty="0"/>
          </a:p>
        </p:txBody>
      </p:sp>
      <p:sp>
        <p:nvSpPr>
          <p:cNvPr id="7" name="Content Placeholder 6"/>
          <p:cNvSpPr>
            <a:spLocks noGrp="1"/>
          </p:cNvSpPr>
          <p:nvPr>
            <p:ph idx="1"/>
          </p:nvPr>
        </p:nvSpPr>
        <p:spPr>
          <a:xfrm>
            <a:off x="457200" y="1066800"/>
            <a:ext cx="8229600" cy="5638800"/>
          </a:xfrm>
        </p:spPr>
        <p:txBody>
          <a:bodyPr>
            <a:normAutofit/>
          </a:bodyPr>
          <a:lstStyle/>
          <a:p>
            <a:r>
              <a:rPr lang="en-US" sz="2400" dirty="0" smtClean="0"/>
              <a:t>Simple circuit Push Button</a:t>
            </a:r>
          </a:p>
          <a:p>
            <a:r>
              <a:rPr lang="en-US" sz="2400" dirty="0" smtClean="0"/>
              <a:t>Note </a:t>
            </a:r>
            <a:r>
              <a:rPr lang="en-US" sz="2400" b="1" dirty="0" smtClean="0"/>
              <a:t>470</a:t>
            </a:r>
            <a:r>
              <a:rPr lang="en-US" sz="2400" dirty="0" smtClean="0"/>
              <a:t> ohm resistor, this prevents you from burning out the I/O pin, </a:t>
            </a:r>
            <a:r>
              <a:rPr lang="en-US" sz="2400" b="1" dirty="0" smtClean="0"/>
              <a:t>if by mistake, </a:t>
            </a:r>
            <a:r>
              <a:rPr lang="en-US" sz="2400" dirty="0" smtClean="0"/>
              <a:t>it is programmed as an output and connected to +5 volts or ground, 0 volts. </a:t>
            </a:r>
            <a:r>
              <a:rPr lang="en-US" sz="2400" b="1" dirty="0" smtClean="0"/>
              <a:t>The 470Ω resistor acts as a buffer, to protect the pin from short circuits</a:t>
            </a:r>
          </a:p>
          <a:p>
            <a:endParaRPr lang="en-US" sz="2400" dirty="0" smtClean="0"/>
          </a:p>
          <a:p>
            <a:endParaRPr lang="en-US" sz="2400" dirty="0" smtClean="0"/>
          </a:p>
          <a:p>
            <a:endParaRPr lang="en-US" sz="2400" dirty="0" smtClean="0"/>
          </a:p>
          <a:p>
            <a:endParaRPr lang="en-US" sz="2400" dirty="0" smtClean="0"/>
          </a:p>
          <a:p>
            <a:endParaRPr lang="en-US" sz="2400" dirty="0" smtClean="0"/>
          </a:p>
          <a:p>
            <a:pPr>
              <a:buNone/>
            </a:pPr>
            <a:endParaRPr lang="en-US" sz="2400" dirty="0" smtClean="0"/>
          </a:p>
          <a:p>
            <a:r>
              <a:rPr lang="en-US" sz="2400" dirty="0" smtClean="0"/>
              <a:t>When circuit is in open position the input I/O pin can float and give unreliable readings,  High or Low  </a:t>
            </a:r>
            <a:r>
              <a:rPr lang="en-US" sz="2400" dirty="0" smtClean="0">
                <a:solidFill>
                  <a:srgbClr val="0070C0"/>
                </a:solidFill>
              </a:rPr>
              <a:t>(see next slide)</a:t>
            </a:r>
          </a:p>
          <a:p>
            <a:endParaRPr lang="en-US" dirty="0"/>
          </a:p>
        </p:txBody>
      </p:sp>
      <p:pic>
        <p:nvPicPr>
          <p:cNvPr id="8" name="Content Placeholder 3" descr="sw-13.JPG"/>
          <p:cNvPicPr>
            <a:picLocks noChangeAspect="1"/>
          </p:cNvPicPr>
          <p:nvPr/>
        </p:nvPicPr>
        <p:blipFill>
          <a:blip r:embed="rId2" cstate="print"/>
          <a:stretch>
            <a:fillRect/>
          </a:stretch>
        </p:blipFill>
        <p:spPr>
          <a:xfrm>
            <a:off x="1080563" y="3024327"/>
            <a:ext cx="6082237" cy="2248645"/>
          </a:xfrm>
          <a:prstGeom prst="rect">
            <a:avLst/>
          </a:prstGeom>
        </p:spPr>
      </p:pic>
      <p:sp>
        <p:nvSpPr>
          <p:cNvPr id="5" name="Rounded Rectangle 4"/>
          <p:cNvSpPr/>
          <p:nvPr/>
        </p:nvSpPr>
        <p:spPr>
          <a:xfrm>
            <a:off x="1905000" y="3962400"/>
            <a:ext cx="762000" cy="5334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685800" y="1524000"/>
            <a:ext cx="3048000" cy="3810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334000" y="3886200"/>
            <a:ext cx="762000" cy="5334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TotalTime>
  <Words>1574</Words>
  <Application>Microsoft Office PowerPoint</Application>
  <PresentationFormat>On-screen Show (4:3)</PresentationFormat>
  <Paragraphs>229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Programming “Arduino”</vt:lpstr>
      <vt:lpstr>Analog versus Digital signals</vt:lpstr>
      <vt:lpstr>“Platform”  Digital I /O Pins</vt:lpstr>
      <vt:lpstr>Digital I /O Pins output current limits</vt:lpstr>
      <vt:lpstr>The microcontroller datasheet specifies an absolute maximum per-pin current of 40mA. With a typical internal resistance of only 25 ohms per pin, a dead short to ground can allow as much as 200mA of current to flow, more than enough to destroy the microcontroller pin.</vt:lpstr>
      <vt:lpstr>Configure two I/O pins to be outputs then set one high and the other one low. Now connect the pins together. You have now created an overcurrent condition on both I/O pins and they will be destroyed.</vt:lpstr>
      <vt:lpstr>Digital I /O Pins Inputs</vt:lpstr>
      <vt:lpstr>Digital I /O Pins Outputs</vt:lpstr>
      <vt:lpstr>Digital Inputs  - Pull Up / Down</vt:lpstr>
      <vt:lpstr>Digital Inputs  - Pull-Up Circuit</vt:lpstr>
      <vt:lpstr>Digital Inputs  - Pull-Down Circuit</vt:lpstr>
      <vt:lpstr>Pushbutton Switches</vt:lpstr>
      <vt:lpstr>Pushbutton Switch  Digital  I/O Input Circuit</vt:lpstr>
      <vt:lpstr>Push Button test program (1 of 2 pages) ( red is comments statement )</vt:lpstr>
      <vt:lpstr>Push Button test program (2of 2 pages)  ( red is comments statement )</vt:lpstr>
      <vt:lpstr>Slide 16</vt:lpstr>
      <vt:lpstr>Slide 17</vt:lpstr>
      <vt:lpstr>Serial.println("Button pushed.");</vt:lpstr>
      <vt:lpstr>  else {      Serial.println("Button not pushed."); </vt:lpstr>
      <vt:lpstr>Push Button test program We will use the serial monitor on the Arduino IDE</vt:lpstr>
      <vt:lpstr>Push Button test program We will use the serial monitor on the Arduino IDE to show status of input pin</vt:lpstr>
      <vt:lpstr>Push Button Schematic</vt:lpstr>
      <vt:lpstr>Another Push Button test program ( red is comments statement )</vt:lpstr>
      <vt:lpstr>combine inputs (buttons) and outputs (LEDs)  Sketch  Verify that when the button is pressed, the LED turns on and when the button is released, the LED turns off. ( 1 of 2 pages)</vt:lpstr>
      <vt:lpstr>combine inputs (buttons) and outputs (LEDs)  Sketch  Verify that when the button is pressed, the LED turns on and when the button is released, the LED turns off.   (2 of 2 pages)</vt:lpstr>
      <vt:lpstr>Schematic</vt:lpstr>
      <vt:lpstr>Switch Contact Bounce</vt:lpstr>
      <vt:lpstr>Switch Contact Bounce scope trace</vt:lpstr>
      <vt:lpstr>Switch Debounce</vt:lpstr>
      <vt:lpstr>Schematic</vt:lpstr>
      <vt:lpstr>LED Toggle Sketch   (no debounce)</vt:lpstr>
      <vt:lpstr>LED Toggle Sketch   (with debounce)</vt:lpstr>
      <vt:lpstr>Questions</vt:lpstr>
    </vt:vector>
  </TitlesOfParts>
  <Company>Umass Lowell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“Arduino”</dc:title>
  <dc:creator>Alan</dc:creator>
  <cp:lastModifiedBy>Alan</cp:lastModifiedBy>
  <cp:revision>89</cp:revision>
  <dcterms:created xsi:type="dcterms:W3CDTF">2014-08-27T01:37:14Z</dcterms:created>
  <dcterms:modified xsi:type="dcterms:W3CDTF">2015-01-22T10:51:43Z</dcterms:modified>
</cp:coreProperties>
</file>